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4"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59101" autoAdjust="0"/>
  </p:normalViewPr>
  <p:slideViewPr>
    <p:cSldViewPr snapToGrid="0">
      <p:cViewPr>
        <p:scale>
          <a:sx n="75" d="100"/>
          <a:sy n="75" d="100"/>
        </p:scale>
        <p:origin x="468"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9DBA3-9523-401A-B12E-B04B225CAE80}"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2799B-AB1F-4768-8E8D-27BA50EDAEDB}" type="slidenum">
              <a:rPr lang="zh-CN" altLang="en-US" smtClean="0"/>
              <a:t>‹#›</a:t>
            </a:fld>
            <a:endParaRPr lang="zh-CN" altLang="en-US"/>
          </a:p>
        </p:txBody>
      </p:sp>
    </p:spTree>
    <p:extLst>
      <p:ext uri="{BB962C8B-B14F-4D97-AF65-F5344CB8AC3E}">
        <p14:creationId xmlns:p14="http://schemas.microsoft.com/office/powerpoint/2010/main" val="71322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卷积神经网络的细粒度的可视化解释</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a:t>
            </a:fld>
            <a:endParaRPr lang="zh-CN" altLang="en-US"/>
          </a:p>
        </p:txBody>
      </p:sp>
    </p:spTree>
    <p:extLst>
      <p:ext uri="{BB962C8B-B14F-4D97-AF65-F5344CB8AC3E}">
        <p14:creationId xmlns:p14="http://schemas.microsoft.com/office/powerpoint/2010/main" val="1296345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Eq2 </a:t>
            </a:r>
            <a:r>
              <a:rPr lang="zh-CN" altLang="en-US" dirty="0"/>
              <a:t>是 </a:t>
            </a:r>
            <a:r>
              <a:rPr lang="en-US" altLang="zh-CN" dirty="0"/>
              <a:t>preservation </a:t>
            </a:r>
            <a:r>
              <a:rPr lang="zh-CN" altLang="en-US" dirty="0"/>
              <a:t>规则  </a:t>
            </a:r>
            <a:r>
              <a:rPr lang="en-US" altLang="zh-CN" dirty="0"/>
              <a:t>b2 mask</a:t>
            </a:r>
            <a:r>
              <a:rPr lang="zh-CN" altLang="en-US" dirty="0"/>
              <a:t>非常稀疏 保留了高价值的最重要的像素 叠加到原图上产生的解释 </a:t>
            </a:r>
            <a:r>
              <a:rPr lang="en-US" altLang="zh-CN" dirty="0"/>
              <a:t>c2</a:t>
            </a:r>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11</a:t>
            </a:fld>
            <a:endParaRPr lang="zh-CN" altLang="en-US"/>
          </a:p>
        </p:txBody>
      </p:sp>
    </p:spTree>
    <p:extLst>
      <p:ext uri="{BB962C8B-B14F-4D97-AF65-F5344CB8AC3E}">
        <p14:creationId xmlns:p14="http://schemas.microsoft.com/office/powerpoint/2010/main" val="111528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看看图  与原图颜色互补</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12</a:t>
            </a:fld>
            <a:endParaRPr lang="zh-CN" altLang="en-US"/>
          </a:p>
        </p:txBody>
      </p:sp>
    </p:spTree>
    <p:extLst>
      <p:ext uri="{BB962C8B-B14F-4D97-AF65-F5344CB8AC3E}">
        <p14:creationId xmlns:p14="http://schemas.microsoft.com/office/powerpoint/2010/main" val="2693226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为了更好的可视化，在剩下的文章中，我们描述了一个修改版本的删除规则的解释</a:t>
            </a:r>
            <a:endParaRPr lang="en-US" altLang="zh-CN" dirty="0"/>
          </a:p>
          <a:p>
            <a:endParaRPr lang="en-US" altLang="zh-CN" dirty="0"/>
          </a:p>
          <a:p>
            <a:r>
              <a:rPr lang="zh-CN" altLang="en-US" dirty="0"/>
              <a:t>与保存相比，删除通常产生较少的解释，因为删除一个类的证据所需要删除的像素比通过保存像素来维护证据所需要删除的像素要少。</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13</a:t>
            </a:fld>
            <a:endParaRPr lang="zh-CN" altLang="en-US"/>
          </a:p>
        </p:txBody>
      </p:sp>
    </p:spTree>
    <p:extLst>
      <p:ext uri="{BB962C8B-B14F-4D97-AF65-F5344CB8AC3E}">
        <p14:creationId xmlns:p14="http://schemas.microsoft.com/office/powerpoint/2010/main" val="125664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增加了超参数 并且需要降低解释的分辨率或平滑处理的解释 其中一种方法</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14</a:t>
            </a:fld>
            <a:endParaRPr lang="zh-CN" altLang="en-US"/>
          </a:p>
        </p:txBody>
      </p:sp>
    </p:spTree>
    <p:extLst>
      <p:ext uri="{BB962C8B-B14F-4D97-AF65-F5344CB8AC3E}">
        <p14:creationId xmlns:p14="http://schemas.microsoft.com/office/powerpoint/2010/main" val="2984016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只有当原始图像</a:t>
            </a:r>
            <a:r>
              <a:rPr lang="en-US" altLang="zh-CN" dirty="0"/>
              <a:t>X</a:t>
            </a:r>
            <a:r>
              <a:rPr lang="zh-CN" altLang="en-US" dirty="0"/>
              <a:t>也激活了同一个神经元时，</a:t>
            </a:r>
            <a:r>
              <a:rPr lang="en-US" altLang="zh-CN" dirty="0"/>
              <a:t>CNN</a:t>
            </a:r>
            <a:r>
              <a:rPr lang="zh-CN" altLang="en-US" dirty="0"/>
              <a:t>中的神经元才能被解释</a:t>
            </a:r>
            <a:r>
              <a:rPr lang="en-US" altLang="zh-CN" dirty="0"/>
              <a:t>E</a:t>
            </a:r>
            <a:r>
              <a:rPr lang="zh-CN" altLang="en-US" dirty="0"/>
              <a:t>激活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15</a:t>
            </a:fld>
            <a:endParaRPr lang="zh-CN" altLang="en-US"/>
          </a:p>
        </p:txBody>
      </p:sp>
    </p:spTree>
    <p:extLst>
      <p:ext uri="{BB962C8B-B14F-4D97-AF65-F5344CB8AC3E}">
        <p14:creationId xmlns:p14="http://schemas.microsoft.com/office/powerpoint/2010/main" val="341730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不采用，改变了前向传播时模型结构</a:t>
            </a:r>
          </a:p>
          <a:p>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16</a:t>
            </a:fld>
            <a:endParaRPr lang="zh-CN" altLang="en-US"/>
          </a:p>
        </p:txBody>
      </p:sp>
    </p:spTree>
    <p:extLst>
      <p:ext uri="{BB962C8B-B14F-4D97-AF65-F5344CB8AC3E}">
        <p14:creationId xmlns:p14="http://schemas.microsoft.com/office/powerpoint/2010/main" val="62825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我们在优化的反向传播通道中剪切梯度，这会导致违反公式</a:t>
            </a:r>
            <a:r>
              <a:rPr lang="en-US" altLang="zh-CN" dirty="0"/>
              <a:t>4</a:t>
            </a:r>
            <a:r>
              <a:rPr lang="zh-CN" altLang="en-US" dirty="0"/>
              <a:t>（不等式）。等价在每一个非线性层之后增加一个额外的剪切层</a:t>
            </a:r>
            <a:endParaRPr lang="en-US" altLang="zh-CN" dirty="0"/>
          </a:p>
          <a:p>
            <a:r>
              <a:rPr lang="zh-CN" altLang="en-US" dirty="0"/>
              <a:t>剪切层在前向传播中作为标识，在反向传播中使用</a:t>
            </a:r>
            <a:r>
              <a:rPr lang="en-US" altLang="zh-CN" dirty="0"/>
              <a:t>Eq. 5</a:t>
            </a:r>
            <a:r>
              <a:rPr lang="zh-CN" altLang="en-US" dirty="0"/>
              <a:t>的梯度更新。</a:t>
            </a:r>
            <a:endParaRPr lang="en-US" altLang="zh-CN" dirty="0"/>
          </a:p>
          <a:p>
            <a:endParaRPr lang="en-US" altLang="zh-CN" dirty="0"/>
          </a:p>
          <a:p>
            <a:endParaRPr lang="en-US" altLang="zh-CN" dirty="0"/>
          </a:p>
          <a:p>
            <a:r>
              <a:rPr lang="zh-CN" altLang="en-US" dirty="0"/>
              <a:t>反向传播时，一个错误信号通过剪切层时，针对错误信号的梯度更新规则为</a:t>
            </a:r>
            <a:endParaRPr lang="en-US" altLang="zh-CN" dirty="0"/>
          </a:p>
          <a:p>
            <a:endParaRPr lang="en-US" altLang="zh-CN" dirty="0"/>
          </a:p>
          <a:p>
            <a:r>
              <a:rPr lang="zh-CN" altLang="en-US" dirty="0"/>
              <a:t>点 是指示函数</a:t>
            </a:r>
            <a:endParaRPr lang="en-US" altLang="zh-CN" dirty="0"/>
          </a:p>
          <a:p>
            <a:endParaRPr lang="en-US" altLang="zh-CN" dirty="0"/>
          </a:p>
          <a:p>
            <a:r>
              <a:rPr lang="zh-CN" altLang="en-US" dirty="0"/>
              <a:t>提出的梯度裁剪方法不增加超参数，在前向遍历时保持模型的原始结构</a:t>
            </a:r>
            <a:endParaRPr lang="en-US" altLang="zh-CN" dirty="0"/>
          </a:p>
          <a:p>
            <a:r>
              <a:rPr lang="zh-CN" altLang="en-US" dirty="0"/>
              <a:t>这就是 </a:t>
            </a:r>
            <a:r>
              <a:rPr lang="en-US" altLang="zh-CN" dirty="0"/>
              <a:t>Defense</a:t>
            </a:r>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17</a:t>
            </a:fld>
            <a:endParaRPr lang="zh-CN" altLang="en-US"/>
          </a:p>
        </p:txBody>
      </p:sp>
    </p:spTree>
    <p:extLst>
      <p:ext uri="{BB962C8B-B14F-4D97-AF65-F5344CB8AC3E}">
        <p14:creationId xmlns:p14="http://schemas.microsoft.com/office/powerpoint/2010/main" val="2732116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由此产生的不带防御的解释类似于对抗性攻击</a:t>
            </a:r>
            <a:endParaRPr lang="en-US" altLang="zh-CN" dirty="0"/>
          </a:p>
          <a:p>
            <a:endParaRPr lang="en-US" altLang="zh-CN" dirty="0"/>
          </a:p>
          <a:p>
            <a:r>
              <a:rPr lang="zh-CN" altLang="en-US" dirty="0"/>
              <a:t>用鹦鹉来预测豪华车</a:t>
            </a:r>
            <a:endParaRPr lang="en-US" altLang="zh-CN" dirty="0"/>
          </a:p>
          <a:p>
            <a:endParaRPr lang="en-US" altLang="zh-CN" dirty="0"/>
          </a:p>
          <a:p>
            <a:r>
              <a:rPr lang="zh-CN" altLang="en-US" dirty="0"/>
              <a:t>如果解释方法易受对抗性噪声影响，则优化过程应能完美生成任何类的解释</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18</a:t>
            </a:fld>
            <a:endParaRPr lang="zh-CN" altLang="en-US"/>
          </a:p>
        </p:txBody>
      </p:sp>
    </p:spTree>
    <p:extLst>
      <p:ext uri="{BB962C8B-B14F-4D97-AF65-F5344CB8AC3E}">
        <p14:creationId xmlns:p14="http://schemas.microsoft.com/office/powerpoint/2010/main" val="226155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不同的网络上跑实验 没有防御的都生成了解释</a:t>
            </a:r>
            <a:endParaRPr lang="en-US" altLang="zh-CN" dirty="0"/>
          </a:p>
          <a:p>
            <a:r>
              <a:rPr lang="zh-CN" altLang="en-US" dirty="0"/>
              <a:t>为了简化对抗性样本的生成，我们将稀疏性损失设置为零，并且只使用相似度度量来最大化目标类</a:t>
            </a:r>
            <a:r>
              <a:rPr lang="en-US" altLang="zh-CN" dirty="0" err="1"/>
              <a:t>cA</a:t>
            </a:r>
            <a:r>
              <a:rPr lang="zh-CN" altLang="en-US" dirty="0"/>
              <a:t>的概率</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19</a:t>
            </a:fld>
            <a:endParaRPr lang="zh-CN" altLang="en-US"/>
          </a:p>
        </p:txBody>
      </p:sp>
    </p:spTree>
    <p:extLst>
      <p:ext uri="{BB962C8B-B14F-4D97-AF65-F5344CB8AC3E}">
        <p14:creationId xmlns:p14="http://schemas.microsoft.com/office/powerpoint/2010/main" val="2360696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产生最好的细粒度解释</a:t>
            </a:r>
            <a:endParaRPr lang="en-US" altLang="zh-CN" dirty="0"/>
          </a:p>
          <a:p>
            <a:endParaRPr lang="en-US" altLang="zh-CN" dirty="0"/>
          </a:p>
          <a:p>
            <a:r>
              <a:rPr lang="en-US" altLang="zh-CN" dirty="0"/>
              <a:t>Using the deletion game we compute mean explanation masks for </a:t>
            </a:r>
            <a:r>
              <a:rPr lang="en-US" altLang="zh-CN" dirty="0" err="1"/>
              <a:t>GoogleNet</a:t>
            </a:r>
            <a:r>
              <a:rPr lang="en-US" altLang="zh-CN" dirty="0"/>
              <a:t> and com-</a:t>
            </a:r>
          </a:p>
          <a:p>
            <a:r>
              <a:rPr lang="en-US" altLang="zh-CN" dirty="0"/>
              <a:t>pare these in Fig. 5 with state-of-the-art methods.</a:t>
            </a:r>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20</a:t>
            </a:fld>
            <a:endParaRPr lang="zh-CN" altLang="en-US"/>
          </a:p>
        </p:txBody>
      </p:sp>
    </p:spTree>
    <p:extLst>
      <p:ext uri="{BB962C8B-B14F-4D97-AF65-F5344CB8AC3E}">
        <p14:creationId xmlns:p14="http://schemas.microsoft.com/office/powerpoint/2010/main" val="325622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我们的方法是基于一种新的技术，在优化过程中通过过滤梯度来抵御对抗性证据</a:t>
            </a:r>
            <a:r>
              <a:rPr lang="en-US" altLang="zh-CN" dirty="0"/>
              <a:t>(</a:t>
            </a:r>
            <a:r>
              <a:rPr lang="zh-CN" altLang="en-US" dirty="0"/>
              <a:t>即人工引入的缺陷证据</a:t>
            </a:r>
            <a:r>
              <a:rPr lang="en-US" altLang="zh-CN" dirty="0"/>
              <a:t>)</a:t>
            </a:r>
            <a:r>
              <a:rPr lang="zh-CN" altLang="en-US" dirty="0"/>
              <a:t>。</a:t>
            </a:r>
            <a:endParaRPr lang="en-US" altLang="zh-CN" dirty="0"/>
          </a:p>
          <a:p>
            <a:r>
              <a:rPr lang="zh-CN" altLang="en-US" dirty="0"/>
              <a:t>细粒度和保持图像的特征</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2</a:t>
            </a:fld>
            <a:endParaRPr lang="zh-CN" altLang="en-US"/>
          </a:p>
        </p:txBody>
      </p:sp>
    </p:spTree>
    <p:extLst>
      <p:ext uri="{BB962C8B-B14F-4D97-AF65-F5344CB8AC3E}">
        <p14:creationId xmlns:p14="http://schemas.microsoft.com/office/powerpoint/2010/main" val="4059382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使用不同的模型对</a:t>
            </a:r>
            <a:r>
              <a:rPr lang="en-US" altLang="zh-CN" dirty="0"/>
              <a:t>ImageNet</a:t>
            </a:r>
            <a:r>
              <a:rPr lang="zh-CN" altLang="en-US" dirty="0"/>
              <a:t>进行验证分割</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22</a:t>
            </a:fld>
            <a:endParaRPr lang="zh-CN" altLang="en-US"/>
          </a:p>
        </p:txBody>
      </p:sp>
    </p:spTree>
    <p:extLst>
      <p:ext uri="{BB962C8B-B14F-4D97-AF65-F5344CB8AC3E}">
        <p14:creationId xmlns:p14="http://schemas.microsoft.com/office/powerpoint/2010/main" val="120452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23</a:t>
            </a:fld>
            <a:endParaRPr lang="zh-CN" altLang="en-US"/>
          </a:p>
        </p:txBody>
      </p:sp>
    </p:spTree>
    <p:extLst>
      <p:ext uri="{BB962C8B-B14F-4D97-AF65-F5344CB8AC3E}">
        <p14:creationId xmlns:p14="http://schemas.microsoft.com/office/powerpoint/2010/main" val="4215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容易理解</a:t>
            </a:r>
            <a:endParaRPr lang="en-US" altLang="zh-CN" dirty="0"/>
          </a:p>
          <a:p>
            <a:endParaRPr lang="en-US" altLang="zh-CN" dirty="0"/>
          </a:p>
          <a:p>
            <a:r>
              <a:rPr lang="en-US" altLang="zh-CN" dirty="0"/>
              <a:t>faulty evidence generated by artefacts introduced in the computation of the explanation</a:t>
            </a:r>
          </a:p>
          <a:p>
            <a:r>
              <a:rPr lang="zh-CN" altLang="en-US" dirty="0"/>
              <a:t>人工计算解释时引入的错误迹象</a:t>
            </a:r>
            <a:endParaRPr lang="en-US" altLang="zh-CN" dirty="0"/>
          </a:p>
          <a:p>
            <a:endParaRPr lang="en-US" altLang="zh-CN" dirty="0"/>
          </a:p>
          <a:p>
            <a:r>
              <a:rPr lang="en-US" altLang="zh-CN" dirty="0"/>
              <a:t>Therefore, additional constraints or regularizations are used to prevent such faulty evidence. A drawback of these defenses are added hyperparameters and the necessity of either a reduced resolution of the explanation or a smoothed explanation , thus, they are not well suited for displaying fine-grained evidence.</a:t>
            </a:r>
          </a:p>
          <a:p>
            <a:r>
              <a:rPr lang="zh-CN" altLang="en-US" dirty="0"/>
              <a:t>额外的限制规则；缺点 增加了超参数 并且需要降低解释的分辨率或平滑处理的解释，因此，它们不适合显示细粒度的解释。</a:t>
            </a:r>
            <a:endParaRPr lang="en-US" altLang="zh-CN" dirty="0"/>
          </a:p>
          <a:p>
            <a:endParaRPr lang="en-US" altLang="zh-CN" dirty="0"/>
          </a:p>
          <a:p>
            <a:r>
              <a:rPr lang="zh-CN" altLang="en-US" dirty="0"/>
              <a:t>过滤掉导致对抗证据的的梯度</a:t>
            </a:r>
            <a:endParaRPr lang="en-US" altLang="zh-CN" dirty="0"/>
          </a:p>
          <a:p>
            <a:endParaRPr lang="en-US" altLang="zh-CN" dirty="0"/>
          </a:p>
          <a:p>
            <a:r>
              <a:rPr lang="zh-CN" altLang="en-US" dirty="0"/>
              <a:t>这是第一种能够在图像空间中直接产生细粒度解释的方法</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4</a:t>
            </a:fld>
            <a:endParaRPr lang="zh-CN" altLang="en-US"/>
          </a:p>
        </p:txBody>
      </p:sp>
    </p:spTree>
    <p:extLst>
      <p:ext uri="{BB962C8B-B14F-4D97-AF65-F5344CB8AC3E}">
        <p14:creationId xmlns:p14="http://schemas.microsoft.com/office/powerpoint/2010/main" val="1077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这些方法通过将错误信号反向传播到图像中，为每个像素生成一个重要度量。 </a:t>
            </a:r>
            <a:endParaRPr lang="en-US" altLang="zh-CN" dirty="0"/>
          </a:p>
          <a:p>
            <a:endParaRPr lang="en-US" altLang="zh-CN" dirty="0"/>
          </a:p>
          <a:p>
            <a:r>
              <a:rPr lang="zh-CN" altLang="en-US" dirty="0"/>
              <a:t>这些方法使用来自卷积层的激活的线性组合来形成一个解释。</a:t>
            </a:r>
            <a:endParaRPr lang="en-US" altLang="zh-CN" dirty="0"/>
          </a:p>
          <a:p>
            <a:endParaRPr lang="en-US" altLang="zh-CN" dirty="0"/>
          </a:p>
          <a:p>
            <a:r>
              <a:rPr lang="zh-CN" altLang="en-US" dirty="0"/>
              <a:t>这种方法会干扰输入，并监控模型的预测。 （本文属于此类）</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5</a:t>
            </a:fld>
            <a:endParaRPr lang="zh-CN" altLang="en-US"/>
          </a:p>
        </p:txBody>
      </p:sp>
    </p:spTree>
    <p:extLst>
      <p:ext uri="{BB962C8B-B14F-4D97-AF65-F5344CB8AC3E}">
        <p14:creationId xmlns:p14="http://schemas.microsoft.com/office/powerpoint/2010/main" val="334882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 两种</a:t>
            </a:r>
            <a:endParaRPr lang="en-US" altLang="zh-CN" dirty="0"/>
          </a:p>
          <a:p>
            <a:r>
              <a:rPr lang="zh-CN" altLang="en-US" dirty="0"/>
              <a:t>不改变模型输出 保存的最小区域</a:t>
            </a:r>
            <a:endParaRPr lang="en-US" altLang="zh-CN" dirty="0"/>
          </a:p>
          <a:p>
            <a:r>
              <a:rPr lang="zh-CN" altLang="en-US" dirty="0"/>
              <a:t>改变模型输出 删除的最小区域</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6</a:t>
            </a:fld>
            <a:endParaRPr lang="zh-CN" altLang="en-US"/>
          </a:p>
        </p:txBody>
      </p:sp>
    </p:spTree>
    <p:extLst>
      <p:ext uri="{BB962C8B-B14F-4D97-AF65-F5344CB8AC3E}">
        <p14:creationId xmlns:p14="http://schemas.microsoft.com/office/powerpoint/2010/main" val="248726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通过从图像中删除相关</a:t>
            </a:r>
            <a:r>
              <a:rPr lang="en-US" altLang="zh-CN" dirty="0"/>
              <a:t>(</a:t>
            </a:r>
            <a:r>
              <a:rPr lang="zh-CN" altLang="en-US" dirty="0"/>
              <a:t>删除</a:t>
            </a:r>
            <a:r>
              <a:rPr lang="en-US" altLang="zh-CN" dirty="0"/>
              <a:t>)</a:t>
            </a:r>
            <a:r>
              <a:rPr lang="zh-CN" altLang="en-US" dirty="0"/>
              <a:t>或不相关</a:t>
            </a:r>
            <a:r>
              <a:rPr lang="en-US" altLang="zh-CN" dirty="0"/>
              <a:t>(</a:t>
            </a:r>
            <a:r>
              <a:rPr lang="zh-CN" altLang="en-US" dirty="0"/>
              <a:t>不支持</a:t>
            </a:r>
            <a:r>
              <a:rPr lang="en-US" altLang="zh-CN" dirty="0"/>
              <a:t>c)</a:t>
            </a:r>
            <a:r>
              <a:rPr lang="zh-CN" altLang="en-US" dirty="0"/>
              <a:t>信息</a:t>
            </a:r>
            <a:r>
              <a:rPr lang="en-US" altLang="zh-CN" dirty="0"/>
              <a:t>(</a:t>
            </a:r>
            <a:r>
              <a:rPr lang="zh-CN" altLang="en-US" dirty="0"/>
              <a:t>保存</a:t>
            </a:r>
            <a:r>
              <a:rPr lang="en-US" altLang="zh-CN" dirty="0"/>
              <a:t>)</a:t>
            </a:r>
            <a:r>
              <a:rPr lang="zh-CN" altLang="en-US" dirty="0"/>
              <a:t>来计算目标</a:t>
            </a:r>
            <a:r>
              <a:rPr lang="en-US" altLang="zh-CN" dirty="0"/>
              <a:t>c</a:t>
            </a:r>
            <a:r>
              <a:rPr lang="zh-CN" altLang="en-US" dirty="0"/>
              <a:t>类的解释</a:t>
            </a:r>
            <a:r>
              <a:rPr lang="en-US" altLang="zh-CN" dirty="0"/>
              <a:t>e</a:t>
            </a:r>
            <a:r>
              <a:rPr lang="zh-CN" altLang="en-US" dirty="0"/>
              <a:t>。</a:t>
            </a:r>
            <a:endParaRPr lang="en-US" altLang="zh-CN" dirty="0"/>
          </a:p>
          <a:p>
            <a:endParaRPr lang="en-US" altLang="zh-CN" dirty="0"/>
          </a:p>
          <a:p>
            <a:r>
              <a:rPr lang="en-US" altLang="zh-CN" dirty="0" err="1"/>
              <a:t>mct</a:t>
            </a:r>
            <a:r>
              <a:rPr lang="en-US" altLang="zh-CN" dirty="0"/>
              <a:t> mask </a:t>
            </a:r>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7</a:t>
            </a:fld>
            <a:endParaRPr lang="zh-CN" altLang="en-US"/>
          </a:p>
        </p:txBody>
      </p:sp>
    </p:spTree>
    <p:extLst>
      <p:ext uri="{BB962C8B-B14F-4D97-AF65-F5344CB8AC3E}">
        <p14:creationId xmlns:p14="http://schemas.microsoft.com/office/powerpoint/2010/main" val="3390126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参考图像的常见选择是常数值</a:t>
            </a:r>
            <a:r>
              <a:rPr lang="en-US" altLang="zh-CN" dirty="0"/>
              <a:t>(</a:t>
            </a:r>
            <a:r>
              <a:rPr lang="zh-CN" altLang="en-US" dirty="0"/>
              <a:t>如零</a:t>
            </a:r>
            <a:r>
              <a:rPr lang="en-US" altLang="zh-CN" dirty="0"/>
              <a:t>)</a:t>
            </a:r>
            <a:r>
              <a:rPr lang="zh-CN" altLang="en-US" dirty="0"/>
              <a:t>、原始图像的模糊版本、高斯噪声或 生成</a:t>
            </a:r>
            <a:endParaRPr lang="en-US" altLang="zh-CN" dirty="0"/>
          </a:p>
          <a:p>
            <a:endParaRPr lang="en-US" altLang="zh-CN" dirty="0"/>
          </a:p>
          <a:p>
            <a:r>
              <a:rPr lang="zh-CN" altLang="en-US" dirty="0"/>
              <a:t>在我们看来，这个参考产生了最令人愉快的视觉解释，因为不相关的图像区域被设置为零（解释一下），没有被其他结构代替。此外，零图像</a:t>
            </a:r>
            <a:r>
              <a:rPr lang="en-US" altLang="zh-CN" dirty="0"/>
              <a:t>(</a:t>
            </a:r>
            <a:r>
              <a:rPr lang="zh-CN" altLang="en-US" dirty="0"/>
              <a:t>和随机图像</a:t>
            </a:r>
            <a:r>
              <a:rPr lang="en-US" altLang="zh-CN" dirty="0"/>
              <a:t>)</a:t>
            </a:r>
            <a:r>
              <a:rPr lang="zh-CN" altLang="en-US" dirty="0"/>
              <a:t>携带的信息相对较少，导致模型高熵预测。模式已采样引用</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8</a:t>
            </a:fld>
            <a:endParaRPr lang="zh-CN" altLang="en-US"/>
          </a:p>
        </p:txBody>
      </p:sp>
    </p:spTree>
    <p:extLst>
      <p:ext uri="{BB962C8B-B14F-4D97-AF65-F5344CB8AC3E}">
        <p14:creationId xmlns:p14="http://schemas.microsoft.com/office/powerpoint/2010/main" val="252054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测量由解释</a:t>
            </a:r>
            <a:r>
              <a:rPr lang="en-US" altLang="zh-CN" dirty="0"/>
              <a:t>E</a:t>
            </a:r>
            <a:r>
              <a:rPr lang="zh-CN" altLang="en-US" dirty="0"/>
              <a:t>生成的模型输出与图像</a:t>
            </a:r>
            <a:r>
              <a:rPr lang="en-US" altLang="zh-CN" dirty="0"/>
              <a:t>X</a:t>
            </a:r>
            <a:r>
              <a:rPr lang="zh-CN" altLang="en-US" dirty="0"/>
              <a:t>的输出相对于目标类</a:t>
            </a:r>
            <a:r>
              <a:rPr lang="en-US" altLang="zh-CN" dirty="0"/>
              <a:t>C</a:t>
            </a:r>
            <a:r>
              <a:rPr lang="zh-CN" altLang="en-US" dirty="0"/>
              <a:t>的一致性。</a:t>
            </a:r>
            <a:endParaRPr lang="en-US" altLang="zh-CN" dirty="0"/>
          </a:p>
          <a:p>
            <a:endParaRPr lang="en-US" altLang="zh-CN" dirty="0"/>
          </a:p>
          <a:p>
            <a:r>
              <a:rPr lang="zh-CN" altLang="en-US" dirty="0"/>
              <a:t>解释忠实于模型，从而准确地解释了模型的功能</a:t>
            </a:r>
            <a:endParaRPr lang="en-US" altLang="zh-CN" dirty="0"/>
          </a:p>
          <a:p>
            <a:endParaRPr lang="en-US" altLang="zh-CN" dirty="0"/>
          </a:p>
          <a:p>
            <a:r>
              <a:rPr lang="zh-CN" altLang="en-US" dirty="0"/>
              <a:t>如果解释保留了目标类的输出，那么这个相似度度量应该是小的</a:t>
            </a:r>
            <a:r>
              <a:rPr lang="en-US" altLang="zh-CN" dirty="0"/>
              <a:t>;</a:t>
            </a:r>
            <a:r>
              <a:rPr lang="zh-CN" altLang="en-US" dirty="0"/>
              <a:t>如果解释能够显著降低目标类的概率，那么这个相似度度量应该是大的</a:t>
            </a:r>
            <a:endParaRPr lang="en-US" altLang="zh-CN" dirty="0"/>
          </a:p>
          <a:p>
            <a:endParaRPr lang="en-US" altLang="zh-CN" dirty="0"/>
          </a:p>
          <a:p>
            <a:endParaRPr lang="en-US" altLang="zh-CN" dirty="0"/>
          </a:p>
          <a:p>
            <a:r>
              <a:rPr lang="zh-CN" altLang="en-US" dirty="0"/>
              <a:t>该指标的典型选择是将</a:t>
            </a:r>
            <a:r>
              <a:rPr lang="en-US" altLang="zh-CN" dirty="0" err="1"/>
              <a:t>cT</a:t>
            </a:r>
            <a:r>
              <a:rPr lang="zh-CN" altLang="en-US" dirty="0"/>
              <a:t>类作为硬目标的交叉熵或目标</a:t>
            </a:r>
            <a:r>
              <a:rPr lang="en-US" altLang="zh-CN" dirty="0" err="1"/>
              <a:t>cT</a:t>
            </a:r>
            <a:r>
              <a:rPr lang="zh-CN" altLang="en-US" dirty="0"/>
              <a:t>类的负软最大值</a:t>
            </a:r>
          </a:p>
        </p:txBody>
      </p:sp>
      <p:sp>
        <p:nvSpPr>
          <p:cNvPr id="4" name="灯片编号占位符 3"/>
          <p:cNvSpPr>
            <a:spLocks noGrp="1"/>
          </p:cNvSpPr>
          <p:nvPr>
            <p:ph type="sldNum" sz="quarter" idx="5"/>
          </p:nvPr>
        </p:nvSpPr>
        <p:spPr/>
        <p:txBody>
          <a:bodyPr/>
          <a:lstStyle/>
          <a:p>
            <a:fld id="{D9B2799B-AB1F-4768-8E8D-27BA50EDAEDB}" type="slidenum">
              <a:rPr lang="zh-CN" altLang="en-US" smtClean="0"/>
              <a:t>9</a:t>
            </a:fld>
            <a:endParaRPr lang="zh-CN" altLang="en-US"/>
          </a:p>
        </p:txBody>
      </p:sp>
    </p:spTree>
    <p:extLst>
      <p:ext uri="{BB962C8B-B14F-4D97-AF65-F5344CB8AC3E}">
        <p14:creationId xmlns:p14="http://schemas.microsoft.com/office/powerpoint/2010/main" val="104476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preservation</a:t>
            </a:r>
            <a:endParaRPr lang="zh-CN" altLang="en-US" dirty="0"/>
          </a:p>
        </p:txBody>
      </p:sp>
      <p:sp>
        <p:nvSpPr>
          <p:cNvPr id="4" name="灯片编号占位符 3"/>
          <p:cNvSpPr>
            <a:spLocks noGrp="1"/>
          </p:cNvSpPr>
          <p:nvPr>
            <p:ph type="sldNum" sz="quarter" idx="5"/>
          </p:nvPr>
        </p:nvSpPr>
        <p:spPr/>
        <p:txBody>
          <a:bodyPr/>
          <a:lstStyle/>
          <a:p>
            <a:fld id="{D9B2799B-AB1F-4768-8E8D-27BA50EDAEDB}" type="slidenum">
              <a:rPr lang="zh-CN" altLang="en-US" smtClean="0"/>
              <a:t>10</a:t>
            </a:fld>
            <a:endParaRPr lang="zh-CN" altLang="en-US"/>
          </a:p>
        </p:txBody>
      </p:sp>
    </p:spTree>
    <p:extLst>
      <p:ext uri="{BB962C8B-B14F-4D97-AF65-F5344CB8AC3E}">
        <p14:creationId xmlns:p14="http://schemas.microsoft.com/office/powerpoint/2010/main" val="1293346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C67F5-5067-4801-A7CC-D3C8F903ED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79DD419-8F1B-44C7-9C16-DAD5A5132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EB92DEC-7614-4CE2-9A18-D04A2E048372}"/>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6A3E3A07-78A0-481A-8025-9D85DB19D3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57869F-8B3D-4A38-AA21-48F9AD9EDB79}"/>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115407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98018-C7C9-4736-8597-39B5BF53021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1D8AE5-7EAE-4EED-97D8-AD8F66AB8AD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513BBF-363F-4164-B8DF-C4896B6DB821}"/>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78D5660C-A0F0-4770-B2A9-C4351E0B07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A35A80-0FCC-4C23-BA4A-6F339F45F43C}"/>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81896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DBBBC56-4490-486D-83F8-60FBD2ED9E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F1995D-72F9-4A3E-84A0-2CEEB971C89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89BB58-3EF5-421C-B90E-C34EBAF555E6}"/>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D3A1012F-8EAD-4935-BA4D-A2954468A0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4FABA-8685-45B1-8B1D-DB03E2AB2D36}"/>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256703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3ED9E-3D9B-4F67-8389-806C600CB3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C4EE01-7DB9-4402-8F4C-BB302BE5D56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6363C0-8034-4A4B-8EEC-65F70FF4EC1D}"/>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F7F5898D-A989-4E97-A9E4-2C48B90AB3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486078-F9A5-435F-A60A-9E823BB346B2}"/>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262016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696D0-0F01-4ECC-B87C-8892227D4BB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AD6AFB-0E3B-4684-B0A9-75A7C9FC14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1AD67CD-F584-4843-9EF2-5BE7AD0ED8F8}"/>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0CDDF54D-4845-46F9-A8C3-3D42989A8F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66C76C-42E1-49C0-A349-F46EFCA59F29}"/>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189653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13F69-D187-4DB9-9565-713B8F5064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59E226-743B-4D8A-B4CE-BB71F91B674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284A3D0-4F27-406F-803A-52E7E22795B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7F3A9C3-CB04-4FE8-9377-30FB02392A1E}"/>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id="{A60D5F3E-6F28-4638-BA14-53D19C93D9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C1D7B3-E2C4-4B6F-BFAB-317AB06F0CC4}"/>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4172146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2F4DC-9C6B-4155-BF40-90B51DAC69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49B38D3-DBCA-463A-9F2A-C5F115EB3D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6B87BF0-0F7A-48E2-A252-F09F65C901E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4129AB9-60E2-4AA5-9CD2-2E95166CCC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926EAEE-E46C-40EB-ABDC-8EE5A767A11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510A71E-DAEA-4BAE-BA8A-24A70E825752}"/>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8" name="页脚占位符 7">
            <a:extLst>
              <a:ext uri="{FF2B5EF4-FFF2-40B4-BE49-F238E27FC236}">
                <a16:creationId xmlns:a16="http://schemas.microsoft.com/office/drawing/2014/main" id="{E1CF235F-1DF5-42F2-9F3D-22A55BF5F2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4D838B-9650-4D27-8945-EB95011ABD97}"/>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214593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3288E-23B5-44C3-8ECE-94EFD2D9BB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4D5BA50-E106-40AF-BA56-5DA31A0200E4}"/>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4" name="页脚占位符 3">
            <a:extLst>
              <a:ext uri="{FF2B5EF4-FFF2-40B4-BE49-F238E27FC236}">
                <a16:creationId xmlns:a16="http://schemas.microsoft.com/office/drawing/2014/main" id="{1D44D4FB-77C2-448A-B275-228C10C0E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8865D58-5FF1-48A3-9335-A0E2CF7DD993}"/>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307798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30B0C4-F410-4893-980D-2E10D2504750}"/>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3" name="页脚占位符 2">
            <a:extLst>
              <a:ext uri="{FF2B5EF4-FFF2-40B4-BE49-F238E27FC236}">
                <a16:creationId xmlns:a16="http://schemas.microsoft.com/office/drawing/2014/main" id="{B7FC179A-0EC5-407A-9D81-3ACB75825C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183867-A2BB-43DE-A2D0-84AAF6705FC5}"/>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350211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7342C-1637-4770-AE8B-62DE5C120D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D68964-AEC5-486C-991C-8604A5667B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24D4FC6-95DB-4D4A-AB1E-AF51851EC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D910674-4A13-4B01-83F3-BB6818986087}"/>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id="{730C9C3B-2D23-4A4D-B30E-9E38F94503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02E9C-269E-4D33-852B-CC68C5E1CB5B}"/>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351047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97A7C-DE24-41F5-877E-73E7979515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3FECFB-8ABE-4009-B427-60B19EB865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5EF2-3587-4B93-8E08-F4CED43B5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00DDAE-8D5A-4778-A89A-43D0006C785F}"/>
              </a:ext>
            </a:extLst>
          </p:cNvPr>
          <p:cNvSpPr>
            <a:spLocks noGrp="1"/>
          </p:cNvSpPr>
          <p:nvPr>
            <p:ph type="dt" sz="half" idx="10"/>
          </p:nvPr>
        </p:nvSpPr>
        <p:spPr/>
        <p:txBody>
          <a:bodyPr/>
          <a:lstStyle/>
          <a:p>
            <a:fld id="{8D0E81F6-8010-40AC-84E1-70B0FC93AFD1}"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id="{D3D3B77E-F507-4EF8-8367-AD21B4D9DA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36EBC5-AF30-4ED0-B8A4-28DEF8AB186B}"/>
              </a:ext>
            </a:extLst>
          </p:cNvPr>
          <p:cNvSpPr>
            <a:spLocks noGrp="1"/>
          </p:cNvSpPr>
          <p:nvPr>
            <p:ph type="sldNum" sz="quarter" idx="12"/>
          </p:nvPr>
        </p:nvSpPr>
        <p:spPr/>
        <p:txBody>
          <a:body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183460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59BEC4-E769-4D24-BD9D-78AC8FF53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5B4F11-54EF-4229-85C4-72DA62526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9E9B0DE-89AF-4B0F-9FCB-7BE72512E3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E81F6-8010-40AC-84E1-70B0FC93AFD1}"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id="{F9BC1CA9-8DCA-447B-AB41-DF8D21AF7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06D7FF9-3145-49EB-B371-60CE41E5C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A4771-91F8-46CA-A419-39F1C0959237}" type="slidenum">
              <a:rPr lang="zh-CN" altLang="en-US" smtClean="0"/>
              <a:t>‹#›</a:t>
            </a:fld>
            <a:endParaRPr lang="zh-CN" altLang="en-US"/>
          </a:p>
        </p:txBody>
      </p:sp>
    </p:spTree>
    <p:extLst>
      <p:ext uri="{BB962C8B-B14F-4D97-AF65-F5344CB8AC3E}">
        <p14:creationId xmlns:p14="http://schemas.microsoft.com/office/powerpoint/2010/main" val="1180847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DF7581-E39F-40B2-AA2F-8F9E856EA925}"/>
              </a:ext>
            </a:extLst>
          </p:cNvPr>
          <p:cNvPicPr>
            <a:picLocks noChangeAspect="1"/>
          </p:cNvPicPr>
          <p:nvPr/>
        </p:nvPicPr>
        <p:blipFill>
          <a:blip r:embed="rId3"/>
          <a:stretch>
            <a:fillRect/>
          </a:stretch>
        </p:blipFill>
        <p:spPr>
          <a:xfrm>
            <a:off x="0" y="1671671"/>
            <a:ext cx="12192000" cy="3215400"/>
          </a:xfrm>
          <a:prstGeom prst="rect">
            <a:avLst/>
          </a:prstGeom>
        </p:spPr>
      </p:pic>
    </p:spTree>
    <p:extLst>
      <p:ext uri="{BB962C8B-B14F-4D97-AF65-F5344CB8AC3E}">
        <p14:creationId xmlns:p14="http://schemas.microsoft.com/office/powerpoint/2010/main" val="1360974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31101069-693B-4A08-8123-24FB63748172}"/>
              </a:ext>
            </a:extLst>
          </p:cNvPr>
          <p:cNvPicPr>
            <a:picLocks noGrp="1" noChangeAspect="1"/>
          </p:cNvPicPr>
          <p:nvPr>
            <p:ph idx="1"/>
          </p:nvPr>
        </p:nvPicPr>
        <p:blipFill>
          <a:blip r:embed="rId3"/>
          <a:stretch>
            <a:fillRect/>
          </a:stretch>
        </p:blipFill>
        <p:spPr>
          <a:xfrm>
            <a:off x="684452" y="1939806"/>
            <a:ext cx="10267950" cy="3362325"/>
          </a:xfrm>
          <a:prstGeom prst="rect">
            <a:avLst/>
          </a:prstGeom>
        </p:spPr>
      </p:pic>
      <p:sp>
        <p:nvSpPr>
          <p:cNvPr id="5" name="标题 1">
            <a:extLst>
              <a:ext uri="{FF2B5EF4-FFF2-40B4-BE49-F238E27FC236}">
                <a16:creationId xmlns:a16="http://schemas.microsoft.com/office/drawing/2014/main" id="{5261A3E6-45B9-4315-B0B7-CC694F5966DE}"/>
              </a:ext>
            </a:extLst>
          </p:cNvPr>
          <p:cNvSpPr>
            <a:spLocks noGrp="1"/>
          </p:cNvSpPr>
          <p:nvPr>
            <p:ph type="title"/>
          </p:nvPr>
        </p:nvSpPr>
        <p:spPr>
          <a:xfrm>
            <a:off x="838200" y="365125"/>
            <a:ext cx="10515600" cy="1325563"/>
          </a:xfrm>
        </p:spPr>
        <p:txBody>
          <a:bodyPr>
            <a:normAutofit/>
          </a:bodyPr>
          <a:lstStyle/>
          <a:p>
            <a:r>
              <a:rPr lang="en-US" altLang="zh-CN" sz="4000" dirty="0"/>
              <a:t>Perturbation based Visual Explanations</a:t>
            </a:r>
            <a:endParaRPr lang="zh-CN" altLang="en-US" sz="4000" dirty="0"/>
          </a:p>
        </p:txBody>
      </p:sp>
      <p:pic>
        <p:nvPicPr>
          <p:cNvPr id="6" name="图片 5">
            <a:extLst>
              <a:ext uri="{FF2B5EF4-FFF2-40B4-BE49-F238E27FC236}">
                <a16:creationId xmlns:a16="http://schemas.microsoft.com/office/drawing/2014/main" id="{B29EB633-D256-45DF-ACA0-012C83BEF0F8}"/>
              </a:ext>
            </a:extLst>
          </p:cNvPr>
          <p:cNvPicPr>
            <a:picLocks noChangeAspect="1"/>
          </p:cNvPicPr>
          <p:nvPr/>
        </p:nvPicPr>
        <p:blipFill>
          <a:blip r:embed="rId4"/>
          <a:stretch>
            <a:fillRect/>
          </a:stretch>
        </p:blipFill>
        <p:spPr>
          <a:xfrm>
            <a:off x="1431532" y="5417533"/>
            <a:ext cx="9620250" cy="790575"/>
          </a:xfrm>
          <a:prstGeom prst="rect">
            <a:avLst/>
          </a:prstGeom>
        </p:spPr>
      </p:pic>
    </p:spTree>
    <p:extLst>
      <p:ext uri="{BB962C8B-B14F-4D97-AF65-F5344CB8AC3E}">
        <p14:creationId xmlns:p14="http://schemas.microsoft.com/office/powerpoint/2010/main" val="310492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D75BB41-65FD-4178-A385-5A172C904523}"/>
              </a:ext>
            </a:extLst>
          </p:cNvPr>
          <p:cNvPicPr>
            <a:picLocks noGrp="1" noChangeAspect="1"/>
          </p:cNvPicPr>
          <p:nvPr>
            <p:ph idx="1"/>
          </p:nvPr>
        </p:nvPicPr>
        <p:blipFill>
          <a:blip r:embed="rId3"/>
          <a:stretch>
            <a:fillRect/>
          </a:stretch>
        </p:blipFill>
        <p:spPr>
          <a:xfrm>
            <a:off x="1459703" y="1825625"/>
            <a:ext cx="9272593" cy="4351338"/>
          </a:xfrm>
          <a:prstGeom prst="rect">
            <a:avLst/>
          </a:prstGeom>
        </p:spPr>
      </p:pic>
      <p:sp>
        <p:nvSpPr>
          <p:cNvPr id="4" name="标题 1">
            <a:extLst>
              <a:ext uri="{FF2B5EF4-FFF2-40B4-BE49-F238E27FC236}">
                <a16:creationId xmlns:a16="http://schemas.microsoft.com/office/drawing/2014/main" id="{9E4F8BC8-4684-481B-90CF-E1A9523FD4B2}"/>
              </a:ext>
            </a:extLst>
          </p:cNvPr>
          <p:cNvSpPr>
            <a:spLocks noGrp="1"/>
          </p:cNvSpPr>
          <p:nvPr>
            <p:ph type="title"/>
          </p:nvPr>
        </p:nvSpPr>
        <p:spPr>
          <a:xfrm>
            <a:off x="838200" y="365125"/>
            <a:ext cx="10515600" cy="1325563"/>
          </a:xfrm>
        </p:spPr>
        <p:txBody>
          <a:bodyPr>
            <a:normAutofit/>
          </a:bodyPr>
          <a:lstStyle/>
          <a:p>
            <a:r>
              <a:rPr lang="en-US" altLang="zh-CN" sz="4000" dirty="0"/>
              <a:t>Perturbation based Visual Explanations</a:t>
            </a:r>
            <a:endParaRPr lang="zh-CN" altLang="en-US" sz="4000" dirty="0"/>
          </a:p>
        </p:txBody>
      </p:sp>
    </p:spTree>
    <p:extLst>
      <p:ext uri="{BB962C8B-B14F-4D97-AF65-F5344CB8AC3E}">
        <p14:creationId xmlns:p14="http://schemas.microsoft.com/office/powerpoint/2010/main" val="248578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78E2065-C1A2-4C47-9801-607A7A81D494}"/>
              </a:ext>
            </a:extLst>
          </p:cNvPr>
          <p:cNvPicPr>
            <a:picLocks noGrp="1" noChangeAspect="1"/>
          </p:cNvPicPr>
          <p:nvPr>
            <p:ph idx="1"/>
          </p:nvPr>
        </p:nvPicPr>
        <p:blipFill>
          <a:blip r:embed="rId3"/>
          <a:stretch>
            <a:fillRect/>
          </a:stretch>
        </p:blipFill>
        <p:spPr>
          <a:xfrm>
            <a:off x="976397" y="2058110"/>
            <a:ext cx="9915525" cy="2381250"/>
          </a:xfrm>
          <a:prstGeom prst="rect">
            <a:avLst/>
          </a:prstGeom>
        </p:spPr>
      </p:pic>
      <p:sp>
        <p:nvSpPr>
          <p:cNvPr id="5" name="标题 1">
            <a:extLst>
              <a:ext uri="{FF2B5EF4-FFF2-40B4-BE49-F238E27FC236}">
                <a16:creationId xmlns:a16="http://schemas.microsoft.com/office/drawing/2014/main" id="{8F1E05A3-1FE2-45BB-B443-DB43180AEBD6}"/>
              </a:ext>
            </a:extLst>
          </p:cNvPr>
          <p:cNvSpPr>
            <a:spLocks noGrp="1"/>
          </p:cNvSpPr>
          <p:nvPr>
            <p:ph type="title"/>
          </p:nvPr>
        </p:nvSpPr>
        <p:spPr>
          <a:xfrm>
            <a:off x="838200" y="365125"/>
            <a:ext cx="10515600" cy="1325563"/>
          </a:xfrm>
        </p:spPr>
        <p:txBody>
          <a:bodyPr>
            <a:normAutofit/>
          </a:bodyPr>
          <a:lstStyle/>
          <a:p>
            <a:r>
              <a:rPr lang="en-US" altLang="zh-CN" sz="4000" dirty="0"/>
              <a:t>Perturbation based Visual Explanations</a:t>
            </a:r>
            <a:endParaRPr lang="zh-CN" altLang="en-US" sz="4000" dirty="0"/>
          </a:p>
        </p:txBody>
      </p:sp>
      <p:pic>
        <p:nvPicPr>
          <p:cNvPr id="6" name="图片 5">
            <a:extLst>
              <a:ext uri="{FF2B5EF4-FFF2-40B4-BE49-F238E27FC236}">
                <a16:creationId xmlns:a16="http://schemas.microsoft.com/office/drawing/2014/main" id="{49FF04CA-3230-4B9D-A704-AEE677712A7B}"/>
              </a:ext>
            </a:extLst>
          </p:cNvPr>
          <p:cNvPicPr>
            <a:picLocks noChangeAspect="1"/>
          </p:cNvPicPr>
          <p:nvPr/>
        </p:nvPicPr>
        <p:blipFill>
          <a:blip r:embed="rId4"/>
          <a:stretch>
            <a:fillRect/>
          </a:stretch>
        </p:blipFill>
        <p:spPr>
          <a:xfrm>
            <a:off x="1348409" y="4552648"/>
            <a:ext cx="9915525" cy="1439216"/>
          </a:xfrm>
          <a:prstGeom prst="rect">
            <a:avLst/>
          </a:prstGeom>
        </p:spPr>
      </p:pic>
    </p:spTree>
    <p:extLst>
      <p:ext uri="{BB962C8B-B14F-4D97-AF65-F5344CB8AC3E}">
        <p14:creationId xmlns:p14="http://schemas.microsoft.com/office/powerpoint/2010/main" val="228089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F3F3716-0669-4BD9-B82E-73DB4D540821}"/>
              </a:ext>
            </a:extLst>
          </p:cNvPr>
          <p:cNvSpPr>
            <a:spLocks noGrp="1"/>
          </p:cNvSpPr>
          <p:nvPr>
            <p:ph idx="1"/>
          </p:nvPr>
        </p:nvSpPr>
        <p:spPr/>
        <p:txBody>
          <a:bodyPr/>
          <a:lstStyle/>
          <a:p>
            <a:r>
              <a:rPr lang="zh-CN" altLang="en-US" dirty="0"/>
              <a:t>提出的修改</a:t>
            </a:r>
            <a:r>
              <a:rPr lang="en-US" altLang="zh-CN" dirty="0"/>
              <a:t>:</a:t>
            </a:r>
            <a:endParaRPr lang="zh-CN" altLang="en-US" dirty="0"/>
          </a:p>
        </p:txBody>
      </p:sp>
      <p:sp>
        <p:nvSpPr>
          <p:cNvPr id="4" name="标题 1">
            <a:extLst>
              <a:ext uri="{FF2B5EF4-FFF2-40B4-BE49-F238E27FC236}">
                <a16:creationId xmlns:a16="http://schemas.microsoft.com/office/drawing/2014/main" id="{86E8D493-1096-4044-B20E-96AAA6A0AABE}"/>
              </a:ext>
            </a:extLst>
          </p:cNvPr>
          <p:cNvSpPr>
            <a:spLocks noGrp="1"/>
          </p:cNvSpPr>
          <p:nvPr>
            <p:ph type="title"/>
          </p:nvPr>
        </p:nvSpPr>
        <p:spPr>
          <a:xfrm>
            <a:off x="838200" y="365125"/>
            <a:ext cx="10515600" cy="1325563"/>
          </a:xfrm>
        </p:spPr>
        <p:txBody>
          <a:bodyPr>
            <a:normAutofit/>
          </a:bodyPr>
          <a:lstStyle/>
          <a:p>
            <a:r>
              <a:rPr lang="en-US" altLang="zh-CN" sz="4000" dirty="0"/>
              <a:t>Perturbation based Visual Explanations</a:t>
            </a:r>
            <a:endParaRPr lang="zh-CN" altLang="en-US" sz="4000" dirty="0"/>
          </a:p>
        </p:txBody>
      </p:sp>
      <p:pic>
        <p:nvPicPr>
          <p:cNvPr id="6" name="图片 5">
            <a:extLst>
              <a:ext uri="{FF2B5EF4-FFF2-40B4-BE49-F238E27FC236}">
                <a16:creationId xmlns:a16="http://schemas.microsoft.com/office/drawing/2014/main" id="{D7D0E945-6969-4F80-BA33-1108A3161CBC}"/>
              </a:ext>
            </a:extLst>
          </p:cNvPr>
          <p:cNvPicPr>
            <a:picLocks noChangeAspect="1"/>
          </p:cNvPicPr>
          <p:nvPr/>
        </p:nvPicPr>
        <p:blipFill>
          <a:blip r:embed="rId3"/>
          <a:stretch>
            <a:fillRect/>
          </a:stretch>
        </p:blipFill>
        <p:spPr>
          <a:xfrm>
            <a:off x="3579377" y="1825625"/>
            <a:ext cx="3657600" cy="552450"/>
          </a:xfrm>
          <a:prstGeom prst="rect">
            <a:avLst/>
          </a:prstGeom>
        </p:spPr>
      </p:pic>
    </p:spTree>
    <p:extLst>
      <p:ext uri="{BB962C8B-B14F-4D97-AF65-F5344CB8AC3E}">
        <p14:creationId xmlns:p14="http://schemas.microsoft.com/office/powerpoint/2010/main" val="3667397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12DE-2BD8-45A0-BD00-A969BDD134B5}"/>
              </a:ext>
            </a:extLst>
          </p:cNvPr>
          <p:cNvSpPr>
            <a:spLocks noGrp="1"/>
          </p:cNvSpPr>
          <p:nvPr>
            <p:ph type="title"/>
          </p:nvPr>
        </p:nvSpPr>
        <p:spPr/>
        <p:txBody>
          <a:bodyPr>
            <a:normAutofit/>
          </a:bodyPr>
          <a:lstStyle/>
          <a:p>
            <a:r>
              <a:rPr lang="en-US" altLang="zh-CN" sz="4000" dirty="0"/>
              <a:t>Defending against Adversarial Evidence</a:t>
            </a:r>
            <a:endParaRPr lang="zh-CN" altLang="en-US" sz="4000" dirty="0"/>
          </a:p>
        </p:txBody>
      </p:sp>
      <p:sp>
        <p:nvSpPr>
          <p:cNvPr id="3" name="内容占位符 2">
            <a:extLst>
              <a:ext uri="{FF2B5EF4-FFF2-40B4-BE49-F238E27FC236}">
                <a16:creationId xmlns:a16="http://schemas.microsoft.com/office/drawing/2014/main" id="{51B56602-DD4B-497B-924C-BC072DD2D594}"/>
              </a:ext>
            </a:extLst>
          </p:cNvPr>
          <p:cNvSpPr>
            <a:spLocks noGrp="1"/>
          </p:cNvSpPr>
          <p:nvPr>
            <p:ph idx="1"/>
          </p:nvPr>
        </p:nvSpPr>
        <p:spPr/>
        <p:txBody>
          <a:bodyPr/>
          <a:lstStyle/>
          <a:p>
            <a:r>
              <a:rPr lang="en-US" altLang="zh-CN" dirty="0"/>
              <a:t> adversarial noise</a:t>
            </a:r>
            <a:r>
              <a:rPr lang="zh-CN" altLang="en-US" dirty="0"/>
              <a:t>对优化模型的影响很大</a:t>
            </a:r>
            <a:endParaRPr lang="en-US" altLang="zh-CN" dirty="0"/>
          </a:p>
          <a:p>
            <a:pPr>
              <a:lnSpc>
                <a:spcPct val="150000"/>
              </a:lnSpc>
            </a:pPr>
            <a:r>
              <a:rPr lang="zh-CN" altLang="en-US" dirty="0"/>
              <a:t>一般来说，这些操作通过模糊模型易受错误证据影响的梯度方向，或者通过限制潜在对手的搜索空间来阻止对抗性噪声的产生</a:t>
            </a:r>
          </a:p>
        </p:txBody>
      </p:sp>
    </p:spTree>
    <p:extLst>
      <p:ext uri="{BB962C8B-B14F-4D97-AF65-F5344CB8AC3E}">
        <p14:creationId xmlns:p14="http://schemas.microsoft.com/office/powerpoint/2010/main" val="215907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7C4C38-3C79-4F37-B540-A290CBAE5B1D}"/>
              </a:ext>
            </a:extLst>
          </p:cNvPr>
          <p:cNvSpPr>
            <a:spLocks noGrp="1"/>
          </p:cNvSpPr>
          <p:nvPr>
            <p:ph idx="1"/>
          </p:nvPr>
        </p:nvSpPr>
        <p:spPr/>
        <p:txBody>
          <a:bodyPr/>
          <a:lstStyle/>
          <a:p>
            <a:r>
              <a:rPr lang="en-US" altLang="zh-CN" dirty="0"/>
              <a:t> A neuron within a CNN is only allowed to be activated by the explanation E if the same neuron was also activated by the original image X</a:t>
            </a:r>
            <a:endParaRPr lang="zh-CN" altLang="en-US" dirty="0"/>
          </a:p>
        </p:txBody>
      </p:sp>
      <p:sp>
        <p:nvSpPr>
          <p:cNvPr id="4" name="标题 1">
            <a:extLst>
              <a:ext uri="{FF2B5EF4-FFF2-40B4-BE49-F238E27FC236}">
                <a16:creationId xmlns:a16="http://schemas.microsoft.com/office/drawing/2014/main" id="{2505600B-CC97-4269-BC6B-138F3EFB72C4}"/>
              </a:ext>
            </a:extLst>
          </p:cNvPr>
          <p:cNvSpPr>
            <a:spLocks noGrp="1"/>
          </p:cNvSpPr>
          <p:nvPr>
            <p:ph type="title"/>
          </p:nvPr>
        </p:nvSpPr>
        <p:spPr>
          <a:xfrm>
            <a:off x="838200" y="365125"/>
            <a:ext cx="10515600" cy="1325563"/>
          </a:xfrm>
        </p:spPr>
        <p:txBody>
          <a:bodyPr>
            <a:normAutofit/>
          </a:bodyPr>
          <a:lstStyle/>
          <a:p>
            <a:r>
              <a:rPr lang="en-US" altLang="zh-CN" sz="4000" dirty="0"/>
              <a:t>Defending against Adversarial Evidence</a:t>
            </a:r>
            <a:endParaRPr lang="zh-CN" altLang="en-US" sz="4000" dirty="0"/>
          </a:p>
        </p:txBody>
      </p:sp>
      <p:pic>
        <p:nvPicPr>
          <p:cNvPr id="6" name="图片 5">
            <a:extLst>
              <a:ext uri="{FF2B5EF4-FFF2-40B4-BE49-F238E27FC236}">
                <a16:creationId xmlns:a16="http://schemas.microsoft.com/office/drawing/2014/main" id="{247AE779-09F0-475C-9944-742C5D7481A8}"/>
              </a:ext>
            </a:extLst>
          </p:cNvPr>
          <p:cNvPicPr>
            <a:picLocks noChangeAspect="1"/>
          </p:cNvPicPr>
          <p:nvPr/>
        </p:nvPicPr>
        <p:blipFill>
          <a:blip r:embed="rId3"/>
          <a:stretch>
            <a:fillRect/>
          </a:stretch>
        </p:blipFill>
        <p:spPr>
          <a:xfrm>
            <a:off x="1398447" y="3158128"/>
            <a:ext cx="9533893" cy="3401886"/>
          </a:xfrm>
          <a:prstGeom prst="rect">
            <a:avLst/>
          </a:prstGeom>
        </p:spPr>
      </p:pic>
    </p:spTree>
    <p:extLst>
      <p:ext uri="{BB962C8B-B14F-4D97-AF65-F5344CB8AC3E}">
        <p14:creationId xmlns:p14="http://schemas.microsoft.com/office/powerpoint/2010/main" val="26587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CEFE739F-5217-41F9-A74C-AF122435E430}"/>
              </a:ext>
            </a:extLst>
          </p:cNvPr>
          <p:cNvPicPr>
            <a:picLocks noGrp="1" noChangeAspect="1"/>
          </p:cNvPicPr>
          <p:nvPr>
            <p:ph idx="1"/>
          </p:nvPr>
        </p:nvPicPr>
        <p:blipFill>
          <a:blip r:embed="rId3"/>
          <a:stretch>
            <a:fillRect/>
          </a:stretch>
        </p:blipFill>
        <p:spPr>
          <a:xfrm>
            <a:off x="1266825" y="1989622"/>
            <a:ext cx="9658350" cy="3990975"/>
          </a:xfrm>
          <a:prstGeom prst="rect">
            <a:avLst/>
          </a:prstGeom>
        </p:spPr>
      </p:pic>
      <p:sp>
        <p:nvSpPr>
          <p:cNvPr id="5" name="标题 1">
            <a:extLst>
              <a:ext uri="{FF2B5EF4-FFF2-40B4-BE49-F238E27FC236}">
                <a16:creationId xmlns:a16="http://schemas.microsoft.com/office/drawing/2014/main" id="{8D736259-A7BF-4285-BB49-BDF17507C611}"/>
              </a:ext>
            </a:extLst>
          </p:cNvPr>
          <p:cNvSpPr>
            <a:spLocks noGrp="1"/>
          </p:cNvSpPr>
          <p:nvPr>
            <p:ph type="title"/>
          </p:nvPr>
        </p:nvSpPr>
        <p:spPr>
          <a:xfrm>
            <a:off x="838200" y="365125"/>
            <a:ext cx="10515600" cy="1325563"/>
          </a:xfrm>
        </p:spPr>
        <p:txBody>
          <a:bodyPr>
            <a:normAutofit/>
          </a:bodyPr>
          <a:lstStyle/>
          <a:p>
            <a:r>
              <a:rPr lang="en-US" altLang="zh-CN" sz="4000" dirty="0"/>
              <a:t>Defending against Adversarial Evidence</a:t>
            </a:r>
            <a:endParaRPr lang="zh-CN" altLang="en-US" sz="4000" dirty="0"/>
          </a:p>
        </p:txBody>
      </p:sp>
    </p:spTree>
    <p:extLst>
      <p:ext uri="{BB962C8B-B14F-4D97-AF65-F5344CB8AC3E}">
        <p14:creationId xmlns:p14="http://schemas.microsoft.com/office/powerpoint/2010/main" val="33236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38BF3F1-F396-49F7-B3E9-8812999F72A3}"/>
              </a:ext>
            </a:extLst>
          </p:cNvPr>
          <p:cNvPicPr>
            <a:picLocks noGrp="1" noChangeAspect="1"/>
          </p:cNvPicPr>
          <p:nvPr>
            <p:ph idx="1"/>
          </p:nvPr>
        </p:nvPicPr>
        <p:blipFill>
          <a:blip r:embed="rId3"/>
          <a:stretch>
            <a:fillRect/>
          </a:stretch>
        </p:blipFill>
        <p:spPr>
          <a:xfrm>
            <a:off x="1014412" y="2365143"/>
            <a:ext cx="10163175" cy="2333625"/>
          </a:xfrm>
          <a:prstGeom prst="rect">
            <a:avLst/>
          </a:prstGeom>
        </p:spPr>
      </p:pic>
      <p:sp>
        <p:nvSpPr>
          <p:cNvPr id="4" name="标题 1">
            <a:extLst>
              <a:ext uri="{FF2B5EF4-FFF2-40B4-BE49-F238E27FC236}">
                <a16:creationId xmlns:a16="http://schemas.microsoft.com/office/drawing/2014/main" id="{1EFA9E6F-559E-49F5-B57E-E681275E7695}"/>
              </a:ext>
            </a:extLst>
          </p:cNvPr>
          <p:cNvSpPr>
            <a:spLocks noGrp="1"/>
          </p:cNvSpPr>
          <p:nvPr>
            <p:ph type="title"/>
          </p:nvPr>
        </p:nvSpPr>
        <p:spPr>
          <a:xfrm>
            <a:off x="838200" y="365125"/>
            <a:ext cx="10515600" cy="1325563"/>
          </a:xfrm>
        </p:spPr>
        <p:txBody>
          <a:bodyPr>
            <a:normAutofit/>
          </a:bodyPr>
          <a:lstStyle/>
          <a:p>
            <a:r>
              <a:rPr lang="en-US" altLang="zh-CN" sz="4000" dirty="0"/>
              <a:t>Defending against Adversarial Evidence</a:t>
            </a:r>
            <a:endParaRPr lang="zh-CN" altLang="en-US" sz="4000" dirty="0"/>
          </a:p>
        </p:txBody>
      </p:sp>
    </p:spTree>
    <p:extLst>
      <p:ext uri="{BB962C8B-B14F-4D97-AF65-F5344CB8AC3E}">
        <p14:creationId xmlns:p14="http://schemas.microsoft.com/office/powerpoint/2010/main" val="380922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7E9DEAC-6EFB-4231-9D84-F8DE517E152F}"/>
              </a:ext>
            </a:extLst>
          </p:cNvPr>
          <p:cNvSpPr>
            <a:spLocks noGrp="1"/>
          </p:cNvSpPr>
          <p:nvPr>
            <p:ph idx="1"/>
          </p:nvPr>
        </p:nvSpPr>
        <p:spPr/>
        <p:txBody>
          <a:bodyPr/>
          <a:lstStyle/>
          <a:p>
            <a:pPr marL="0" indent="0">
              <a:buNone/>
            </a:pPr>
            <a:r>
              <a:rPr lang="zh-CN" altLang="en-US" dirty="0"/>
              <a:t>模仿对抗攻击</a:t>
            </a:r>
          </a:p>
        </p:txBody>
      </p:sp>
      <p:sp>
        <p:nvSpPr>
          <p:cNvPr id="4" name="标题 1">
            <a:extLst>
              <a:ext uri="{FF2B5EF4-FFF2-40B4-BE49-F238E27FC236}">
                <a16:creationId xmlns:a16="http://schemas.microsoft.com/office/drawing/2014/main" id="{9DCF6232-55E0-427E-A41B-142FDEE8A584}"/>
              </a:ext>
            </a:extLst>
          </p:cNvPr>
          <p:cNvSpPr>
            <a:spLocks noGrp="1"/>
          </p:cNvSpPr>
          <p:nvPr>
            <p:ph type="title"/>
          </p:nvPr>
        </p:nvSpPr>
        <p:spPr>
          <a:xfrm>
            <a:off x="838200" y="365125"/>
            <a:ext cx="10515600" cy="1325563"/>
          </a:xfrm>
        </p:spPr>
        <p:txBody>
          <a:bodyPr>
            <a:normAutofit/>
          </a:bodyPr>
          <a:lstStyle/>
          <a:p>
            <a:r>
              <a:rPr lang="en-US" altLang="zh-CN" sz="4000" dirty="0"/>
              <a:t>Defending against Adversarial Evidence</a:t>
            </a:r>
            <a:endParaRPr lang="zh-CN" altLang="en-US" sz="4000" dirty="0"/>
          </a:p>
        </p:txBody>
      </p:sp>
      <p:pic>
        <p:nvPicPr>
          <p:cNvPr id="6" name="图片 5">
            <a:extLst>
              <a:ext uri="{FF2B5EF4-FFF2-40B4-BE49-F238E27FC236}">
                <a16:creationId xmlns:a16="http://schemas.microsoft.com/office/drawing/2014/main" id="{81716163-9521-4581-898A-D7FBD827E35C}"/>
              </a:ext>
            </a:extLst>
          </p:cNvPr>
          <p:cNvPicPr>
            <a:picLocks noChangeAspect="1"/>
          </p:cNvPicPr>
          <p:nvPr/>
        </p:nvPicPr>
        <p:blipFill>
          <a:blip r:embed="rId3"/>
          <a:stretch>
            <a:fillRect/>
          </a:stretch>
        </p:blipFill>
        <p:spPr>
          <a:xfrm>
            <a:off x="4324585" y="1390069"/>
            <a:ext cx="6470191" cy="5222449"/>
          </a:xfrm>
          <a:prstGeom prst="rect">
            <a:avLst/>
          </a:prstGeom>
        </p:spPr>
      </p:pic>
    </p:spTree>
    <p:extLst>
      <p:ext uri="{BB962C8B-B14F-4D97-AF65-F5344CB8AC3E}">
        <p14:creationId xmlns:p14="http://schemas.microsoft.com/office/powerpoint/2010/main" val="153257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913112B-5143-4273-8445-D8362D12F1AC}"/>
              </a:ext>
            </a:extLst>
          </p:cNvPr>
          <p:cNvPicPr>
            <a:picLocks noGrp="1" noChangeAspect="1"/>
          </p:cNvPicPr>
          <p:nvPr>
            <p:ph idx="1"/>
          </p:nvPr>
        </p:nvPicPr>
        <p:blipFill>
          <a:blip r:embed="rId3"/>
          <a:stretch>
            <a:fillRect/>
          </a:stretch>
        </p:blipFill>
        <p:spPr>
          <a:xfrm>
            <a:off x="1586039" y="1520754"/>
            <a:ext cx="8572212" cy="4351338"/>
          </a:xfrm>
          <a:prstGeom prst="rect">
            <a:avLst/>
          </a:prstGeom>
        </p:spPr>
      </p:pic>
      <p:sp>
        <p:nvSpPr>
          <p:cNvPr id="4" name="标题 1">
            <a:extLst>
              <a:ext uri="{FF2B5EF4-FFF2-40B4-BE49-F238E27FC236}">
                <a16:creationId xmlns:a16="http://schemas.microsoft.com/office/drawing/2014/main" id="{B37CD999-CCB3-4A5D-9EB4-65015D363920}"/>
              </a:ext>
            </a:extLst>
          </p:cNvPr>
          <p:cNvSpPr>
            <a:spLocks noGrp="1"/>
          </p:cNvSpPr>
          <p:nvPr>
            <p:ph type="title"/>
          </p:nvPr>
        </p:nvSpPr>
        <p:spPr>
          <a:xfrm>
            <a:off x="838200" y="365125"/>
            <a:ext cx="10515600" cy="1325563"/>
          </a:xfrm>
        </p:spPr>
        <p:txBody>
          <a:bodyPr>
            <a:normAutofit/>
          </a:bodyPr>
          <a:lstStyle/>
          <a:p>
            <a:r>
              <a:rPr lang="en-US" altLang="zh-CN" sz="4000" dirty="0"/>
              <a:t>Defending against Adversarial Evidence</a:t>
            </a:r>
            <a:endParaRPr lang="zh-CN" altLang="en-US" sz="4000" dirty="0"/>
          </a:p>
        </p:txBody>
      </p:sp>
    </p:spTree>
    <p:extLst>
      <p:ext uri="{BB962C8B-B14F-4D97-AF65-F5344CB8AC3E}">
        <p14:creationId xmlns:p14="http://schemas.microsoft.com/office/powerpoint/2010/main" val="79423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5CFCD-C59B-4DD6-A9C5-2865959FD5AD}"/>
              </a:ext>
            </a:extLst>
          </p:cNvPr>
          <p:cNvSpPr>
            <a:spLocks noGrp="1"/>
          </p:cNvSpPr>
          <p:nvPr>
            <p:ph type="title"/>
          </p:nvPr>
        </p:nvSpPr>
        <p:spPr/>
        <p:txBody>
          <a:bodyPr>
            <a:normAutofit/>
          </a:bodyPr>
          <a:lstStyle/>
          <a:p>
            <a:r>
              <a:rPr lang="en-US" altLang="zh-CN" sz="4000" dirty="0"/>
              <a:t>Abstract</a:t>
            </a:r>
            <a:endParaRPr lang="zh-CN" altLang="en-US" sz="4000" dirty="0"/>
          </a:p>
        </p:txBody>
      </p:sp>
      <p:sp>
        <p:nvSpPr>
          <p:cNvPr id="3" name="内容占位符 2">
            <a:extLst>
              <a:ext uri="{FF2B5EF4-FFF2-40B4-BE49-F238E27FC236}">
                <a16:creationId xmlns:a16="http://schemas.microsoft.com/office/drawing/2014/main" id="{55302DB2-DAB8-4E06-8643-5DA766C08B2D}"/>
              </a:ext>
            </a:extLst>
          </p:cNvPr>
          <p:cNvSpPr>
            <a:spLocks noGrp="1"/>
          </p:cNvSpPr>
          <p:nvPr>
            <p:ph idx="1"/>
          </p:nvPr>
        </p:nvSpPr>
        <p:spPr/>
        <p:txBody>
          <a:bodyPr/>
          <a:lstStyle/>
          <a:p>
            <a:pPr>
              <a:lnSpc>
                <a:spcPct val="150000"/>
              </a:lnSpc>
            </a:pPr>
            <a:r>
              <a:rPr lang="en-US" altLang="zh-CN" dirty="0"/>
              <a:t>Our approach is based on a novel technique to defend against adversarial evidence (i.e. faulty evidence due to artefacts) by filtering gradients during optimization.</a:t>
            </a:r>
          </a:p>
          <a:p>
            <a:pPr>
              <a:lnSpc>
                <a:spcPct val="150000"/>
              </a:lnSpc>
            </a:pPr>
            <a:r>
              <a:rPr lang="en-US" altLang="zh-CN" dirty="0"/>
              <a:t> Fine-grained and preserve the characteristics of images</a:t>
            </a:r>
          </a:p>
          <a:p>
            <a:pPr>
              <a:lnSpc>
                <a:spcPct val="150000"/>
              </a:lnSpc>
            </a:pPr>
            <a:r>
              <a:rPr lang="en-US" altLang="zh-CN" dirty="0"/>
              <a:t>We qualitatively and quantitatively evaluate our approach on a multitude of models and dataset</a:t>
            </a:r>
            <a:endParaRPr lang="zh-CN" altLang="en-US" dirty="0"/>
          </a:p>
        </p:txBody>
      </p:sp>
    </p:spTree>
    <p:extLst>
      <p:ext uri="{BB962C8B-B14F-4D97-AF65-F5344CB8AC3E}">
        <p14:creationId xmlns:p14="http://schemas.microsoft.com/office/powerpoint/2010/main" val="13189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F9B28-2416-4F78-B1CB-2FAD052A9B33}"/>
              </a:ext>
            </a:extLst>
          </p:cNvPr>
          <p:cNvSpPr>
            <a:spLocks noGrp="1"/>
          </p:cNvSpPr>
          <p:nvPr>
            <p:ph type="title"/>
          </p:nvPr>
        </p:nvSpPr>
        <p:spPr/>
        <p:txBody>
          <a:bodyPr>
            <a:normAutofit/>
          </a:bodyPr>
          <a:lstStyle/>
          <a:p>
            <a:r>
              <a:rPr lang="en-US" altLang="zh-CN" sz="4000" dirty="0"/>
              <a:t>Qualitative Results</a:t>
            </a:r>
            <a:endParaRPr lang="zh-CN" altLang="en-US" sz="4000" dirty="0"/>
          </a:p>
        </p:txBody>
      </p:sp>
      <p:pic>
        <p:nvPicPr>
          <p:cNvPr id="4" name="内容占位符 3">
            <a:extLst>
              <a:ext uri="{FF2B5EF4-FFF2-40B4-BE49-F238E27FC236}">
                <a16:creationId xmlns:a16="http://schemas.microsoft.com/office/drawing/2014/main" id="{CD4D58DF-CBA4-48A0-9EDC-FC396C7652E3}"/>
              </a:ext>
            </a:extLst>
          </p:cNvPr>
          <p:cNvPicPr>
            <a:picLocks noGrp="1" noChangeAspect="1"/>
          </p:cNvPicPr>
          <p:nvPr>
            <p:ph idx="1"/>
          </p:nvPr>
        </p:nvPicPr>
        <p:blipFill>
          <a:blip r:embed="rId3"/>
          <a:stretch>
            <a:fillRect/>
          </a:stretch>
        </p:blipFill>
        <p:spPr>
          <a:xfrm>
            <a:off x="1997678" y="1800224"/>
            <a:ext cx="8701245" cy="4759325"/>
          </a:xfrm>
          <a:prstGeom prst="rect">
            <a:avLst/>
          </a:prstGeom>
        </p:spPr>
      </p:pic>
    </p:spTree>
    <p:extLst>
      <p:ext uri="{BB962C8B-B14F-4D97-AF65-F5344CB8AC3E}">
        <p14:creationId xmlns:p14="http://schemas.microsoft.com/office/powerpoint/2010/main" val="111277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3D06891-78D2-4543-846A-5FD30DF8C4C7}"/>
              </a:ext>
            </a:extLst>
          </p:cNvPr>
          <p:cNvPicPr>
            <a:picLocks noGrp="1" noChangeAspect="1"/>
          </p:cNvPicPr>
          <p:nvPr>
            <p:ph idx="1"/>
          </p:nvPr>
        </p:nvPicPr>
        <p:blipFill>
          <a:blip r:embed="rId2"/>
          <a:stretch>
            <a:fillRect/>
          </a:stretch>
        </p:blipFill>
        <p:spPr>
          <a:xfrm>
            <a:off x="333244" y="1690688"/>
            <a:ext cx="4610156" cy="5326965"/>
          </a:xfrm>
          <a:prstGeom prst="rect">
            <a:avLst/>
          </a:prstGeom>
        </p:spPr>
      </p:pic>
      <p:sp>
        <p:nvSpPr>
          <p:cNvPr id="4" name="标题 1">
            <a:extLst>
              <a:ext uri="{FF2B5EF4-FFF2-40B4-BE49-F238E27FC236}">
                <a16:creationId xmlns:a16="http://schemas.microsoft.com/office/drawing/2014/main" id="{1919EBDE-C18A-43DD-9B26-9D7D7736B696}"/>
              </a:ext>
            </a:extLst>
          </p:cNvPr>
          <p:cNvSpPr>
            <a:spLocks noGrp="1"/>
          </p:cNvSpPr>
          <p:nvPr>
            <p:ph type="title"/>
          </p:nvPr>
        </p:nvSpPr>
        <p:spPr>
          <a:xfrm>
            <a:off x="838200" y="365125"/>
            <a:ext cx="10515600" cy="1325563"/>
          </a:xfrm>
        </p:spPr>
        <p:txBody>
          <a:bodyPr>
            <a:normAutofit/>
          </a:bodyPr>
          <a:lstStyle/>
          <a:p>
            <a:r>
              <a:rPr lang="en-US" altLang="zh-CN" sz="4000" dirty="0"/>
              <a:t>Qualitative Results</a:t>
            </a:r>
            <a:endParaRPr lang="zh-CN" altLang="en-US" sz="4000" dirty="0"/>
          </a:p>
        </p:txBody>
      </p:sp>
      <p:sp>
        <p:nvSpPr>
          <p:cNvPr id="6" name="矩形 5">
            <a:extLst>
              <a:ext uri="{FF2B5EF4-FFF2-40B4-BE49-F238E27FC236}">
                <a16:creationId xmlns:a16="http://schemas.microsoft.com/office/drawing/2014/main" id="{95F78FDF-E132-4204-9666-F3AFE4F8CE82}"/>
              </a:ext>
            </a:extLst>
          </p:cNvPr>
          <p:cNvSpPr/>
          <p:nvPr/>
        </p:nvSpPr>
        <p:spPr>
          <a:xfrm>
            <a:off x="1906522" y="1384985"/>
            <a:ext cx="4298950" cy="461665"/>
          </a:xfrm>
          <a:prstGeom prst="rect">
            <a:avLst/>
          </a:prstGeom>
        </p:spPr>
        <p:txBody>
          <a:bodyPr wrap="square">
            <a:spAutoFit/>
          </a:bodyPr>
          <a:lstStyle/>
          <a:p>
            <a:r>
              <a:rPr lang="zh-CN" altLang="en-US" sz="2400" dirty="0"/>
              <a:t>类识别</a:t>
            </a:r>
          </a:p>
        </p:txBody>
      </p:sp>
      <p:sp>
        <p:nvSpPr>
          <p:cNvPr id="7" name="矩形 6">
            <a:extLst>
              <a:ext uri="{FF2B5EF4-FFF2-40B4-BE49-F238E27FC236}">
                <a16:creationId xmlns:a16="http://schemas.microsoft.com/office/drawing/2014/main" id="{4070E7A2-E594-41F8-B0F2-DE8425BAC05F}"/>
              </a:ext>
            </a:extLst>
          </p:cNvPr>
          <p:cNvSpPr/>
          <p:nvPr/>
        </p:nvSpPr>
        <p:spPr>
          <a:xfrm>
            <a:off x="7029450" y="1384985"/>
            <a:ext cx="6096000" cy="461665"/>
          </a:xfrm>
          <a:prstGeom prst="rect">
            <a:avLst/>
          </a:prstGeom>
        </p:spPr>
        <p:txBody>
          <a:bodyPr>
            <a:spAutoFit/>
          </a:bodyPr>
          <a:lstStyle/>
          <a:p>
            <a:r>
              <a:rPr lang="zh-CN" altLang="en-US" sz="2400" dirty="0"/>
              <a:t>颜色通道的重要性</a:t>
            </a:r>
          </a:p>
        </p:txBody>
      </p:sp>
      <p:pic>
        <p:nvPicPr>
          <p:cNvPr id="8" name="图片 7">
            <a:extLst>
              <a:ext uri="{FF2B5EF4-FFF2-40B4-BE49-F238E27FC236}">
                <a16:creationId xmlns:a16="http://schemas.microsoft.com/office/drawing/2014/main" id="{BAA46B72-5AD8-4690-A7C9-411B31A4365D}"/>
              </a:ext>
            </a:extLst>
          </p:cNvPr>
          <p:cNvPicPr>
            <a:picLocks noChangeAspect="1"/>
          </p:cNvPicPr>
          <p:nvPr/>
        </p:nvPicPr>
        <p:blipFill>
          <a:blip r:embed="rId3"/>
          <a:stretch>
            <a:fillRect/>
          </a:stretch>
        </p:blipFill>
        <p:spPr>
          <a:xfrm>
            <a:off x="5346700" y="1764485"/>
            <a:ext cx="6343650" cy="4545827"/>
          </a:xfrm>
          <a:prstGeom prst="rect">
            <a:avLst/>
          </a:prstGeom>
        </p:spPr>
      </p:pic>
    </p:spTree>
    <p:extLst>
      <p:ext uri="{BB962C8B-B14F-4D97-AF65-F5344CB8AC3E}">
        <p14:creationId xmlns:p14="http://schemas.microsoft.com/office/powerpoint/2010/main" val="331260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18060C9-122E-458F-8BB4-66E38214B1C9}"/>
              </a:ext>
            </a:extLst>
          </p:cNvPr>
          <p:cNvPicPr>
            <a:picLocks noGrp="1" noChangeAspect="1"/>
          </p:cNvPicPr>
          <p:nvPr>
            <p:ph idx="1"/>
          </p:nvPr>
        </p:nvPicPr>
        <p:blipFill>
          <a:blip r:embed="rId3"/>
          <a:stretch>
            <a:fillRect/>
          </a:stretch>
        </p:blipFill>
        <p:spPr>
          <a:xfrm>
            <a:off x="1877063" y="1825625"/>
            <a:ext cx="8437874" cy="4351338"/>
          </a:xfrm>
          <a:prstGeom prst="rect">
            <a:avLst/>
          </a:prstGeom>
        </p:spPr>
      </p:pic>
      <p:sp>
        <p:nvSpPr>
          <p:cNvPr id="4" name="标题 1">
            <a:extLst>
              <a:ext uri="{FF2B5EF4-FFF2-40B4-BE49-F238E27FC236}">
                <a16:creationId xmlns:a16="http://schemas.microsoft.com/office/drawing/2014/main" id="{99216961-914F-4F54-B4A6-CD86E30F16B9}"/>
              </a:ext>
            </a:extLst>
          </p:cNvPr>
          <p:cNvSpPr>
            <a:spLocks noGrp="1"/>
          </p:cNvSpPr>
          <p:nvPr>
            <p:ph type="title"/>
          </p:nvPr>
        </p:nvSpPr>
        <p:spPr>
          <a:xfrm>
            <a:off x="838200" y="365125"/>
            <a:ext cx="10515600" cy="1325563"/>
          </a:xfrm>
        </p:spPr>
        <p:txBody>
          <a:bodyPr>
            <a:normAutofit/>
          </a:bodyPr>
          <a:lstStyle/>
          <a:p>
            <a:r>
              <a:rPr lang="en-US" altLang="zh-CN" sz="4000" dirty="0"/>
              <a:t> Quantitative Results</a:t>
            </a:r>
            <a:endParaRPr lang="zh-CN" altLang="en-US" sz="4000" dirty="0"/>
          </a:p>
        </p:txBody>
      </p:sp>
    </p:spTree>
    <p:extLst>
      <p:ext uri="{BB962C8B-B14F-4D97-AF65-F5344CB8AC3E}">
        <p14:creationId xmlns:p14="http://schemas.microsoft.com/office/powerpoint/2010/main" val="1686972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7F748-04D3-4DFE-B4ED-932E5C596FC7}"/>
              </a:ext>
            </a:extLst>
          </p:cNvPr>
          <p:cNvSpPr>
            <a:spLocks noGrp="1"/>
          </p:cNvSpPr>
          <p:nvPr>
            <p:ph type="title"/>
          </p:nvPr>
        </p:nvSpPr>
        <p:spPr/>
        <p:txBody>
          <a:bodyPr>
            <a:normAutofit/>
          </a:bodyPr>
          <a:lstStyle/>
          <a:p>
            <a:r>
              <a:rPr lang="en-US" altLang="zh-CN" sz="4000" dirty="0"/>
              <a:t> Quantitative Results</a:t>
            </a:r>
            <a:endParaRPr lang="zh-CN" altLang="en-US" sz="4000" dirty="0"/>
          </a:p>
        </p:txBody>
      </p:sp>
      <p:pic>
        <p:nvPicPr>
          <p:cNvPr id="4" name="内容占位符 3">
            <a:extLst>
              <a:ext uri="{FF2B5EF4-FFF2-40B4-BE49-F238E27FC236}">
                <a16:creationId xmlns:a16="http://schemas.microsoft.com/office/drawing/2014/main" id="{319DF3F6-7095-4C6E-B669-AADE9A847F90}"/>
              </a:ext>
            </a:extLst>
          </p:cNvPr>
          <p:cNvPicPr>
            <a:picLocks noGrp="1" noChangeAspect="1"/>
          </p:cNvPicPr>
          <p:nvPr>
            <p:ph idx="1"/>
          </p:nvPr>
        </p:nvPicPr>
        <p:blipFill>
          <a:blip r:embed="rId3"/>
          <a:stretch>
            <a:fillRect/>
          </a:stretch>
        </p:blipFill>
        <p:spPr>
          <a:xfrm>
            <a:off x="6019800" y="2454275"/>
            <a:ext cx="6172200" cy="3686332"/>
          </a:xfrm>
          <a:prstGeom prst="rect">
            <a:avLst/>
          </a:prstGeom>
        </p:spPr>
      </p:pic>
      <p:sp>
        <p:nvSpPr>
          <p:cNvPr id="5" name="矩形 4">
            <a:extLst>
              <a:ext uri="{FF2B5EF4-FFF2-40B4-BE49-F238E27FC236}">
                <a16:creationId xmlns:a16="http://schemas.microsoft.com/office/drawing/2014/main" id="{FAF382AA-5EC1-470F-9B6F-AF34C01D906C}"/>
              </a:ext>
            </a:extLst>
          </p:cNvPr>
          <p:cNvSpPr/>
          <p:nvPr/>
        </p:nvSpPr>
        <p:spPr>
          <a:xfrm>
            <a:off x="5108518" y="1556208"/>
            <a:ext cx="2323072" cy="461665"/>
          </a:xfrm>
          <a:prstGeom prst="rect">
            <a:avLst/>
          </a:prstGeom>
        </p:spPr>
        <p:txBody>
          <a:bodyPr wrap="none">
            <a:spAutoFit/>
          </a:bodyPr>
          <a:lstStyle/>
          <a:p>
            <a:r>
              <a:rPr lang="zh-CN" altLang="en-US" sz="2400" dirty="0"/>
              <a:t> medical images</a:t>
            </a:r>
          </a:p>
        </p:txBody>
      </p:sp>
      <p:pic>
        <p:nvPicPr>
          <p:cNvPr id="6" name="图片 5">
            <a:extLst>
              <a:ext uri="{FF2B5EF4-FFF2-40B4-BE49-F238E27FC236}">
                <a16:creationId xmlns:a16="http://schemas.microsoft.com/office/drawing/2014/main" id="{5A547502-E73D-44D2-887D-6DDDF88C85E1}"/>
              </a:ext>
            </a:extLst>
          </p:cNvPr>
          <p:cNvPicPr>
            <a:picLocks noChangeAspect="1"/>
          </p:cNvPicPr>
          <p:nvPr/>
        </p:nvPicPr>
        <p:blipFill>
          <a:blip r:embed="rId4"/>
          <a:stretch>
            <a:fillRect/>
          </a:stretch>
        </p:blipFill>
        <p:spPr>
          <a:xfrm>
            <a:off x="69082" y="2345060"/>
            <a:ext cx="6026918" cy="4082404"/>
          </a:xfrm>
          <a:prstGeom prst="rect">
            <a:avLst/>
          </a:prstGeom>
        </p:spPr>
      </p:pic>
    </p:spTree>
    <p:extLst>
      <p:ext uri="{BB962C8B-B14F-4D97-AF65-F5344CB8AC3E}">
        <p14:creationId xmlns:p14="http://schemas.microsoft.com/office/powerpoint/2010/main" val="71208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7945F64-1432-4EFF-BD07-3CE990EF11C8}"/>
              </a:ext>
            </a:extLst>
          </p:cNvPr>
          <p:cNvPicPr>
            <a:picLocks noGrp="1" noChangeAspect="1"/>
          </p:cNvPicPr>
          <p:nvPr>
            <p:ph idx="1"/>
          </p:nvPr>
        </p:nvPicPr>
        <p:blipFill>
          <a:blip r:embed="rId2"/>
          <a:stretch>
            <a:fillRect/>
          </a:stretch>
        </p:blipFill>
        <p:spPr>
          <a:xfrm>
            <a:off x="2675492" y="174850"/>
            <a:ext cx="6339035" cy="6366621"/>
          </a:xfrm>
          <a:prstGeom prst="rect">
            <a:avLst/>
          </a:prstGeom>
        </p:spPr>
      </p:pic>
    </p:spTree>
    <p:extLst>
      <p:ext uri="{BB962C8B-B14F-4D97-AF65-F5344CB8AC3E}">
        <p14:creationId xmlns:p14="http://schemas.microsoft.com/office/powerpoint/2010/main" val="4196479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BA29C-9099-4584-AD1D-E98C31C09C56}"/>
              </a:ext>
            </a:extLst>
          </p:cNvPr>
          <p:cNvSpPr>
            <a:spLocks noGrp="1"/>
          </p:cNvSpPr>
          <p:nvPr>
            <p:ph type="title"/>
          </p:nvPr>
        </p:nvSpPr>
        <p:spPr/>
        <p:txBody>
          <a:bodyPr>
            <a:normAutofit/>
          </a:bodyPr>
          <a:lstStyle/>
          <a:p>
            <a:r>
              <a:rPr lang="en-US" altLang="zh-CN" sz="4000" dirty="0"/>
              <a:t>Introduction</a:t>
            </a:r>
            <a:endParaRPr lang="zh-CN" altLang="en-US" sz="4000" dirty="0"/>
          </a:p>
        </p:txBody>
      </p:sp>
      <p:sp>
        <p:nvSpPr>
          <p:cNvPr id="3" name="内容占位符 2">
            <a:extLst>
              <a:ext uri="{FF2B5EF4-FFF2-40B4-BE49-F238E27FC236}">
                <a16:creationId xmlns:a16="http://schemas.microsoft.com/office/drawing/2014/main" id="{F010D3C3-2ECC-4594-8BE7-859DD0980117}"/>
              </a:ext>
            </a:extLst>
          </p:cNvPr>
          <p:cNvSpPr>
            <a:spLocks noGrp="1"/>
          </p:cNvSpPr>
          <p:nvPr>
            <p:ph idx="1"/>
          </p:nvPr>
        </p:nvSpPr>
        <p:spPr/>
        <p:txBody>
          <a:bodyPr>
            <a:normAutofit fontScale="70000" lnSpcReduction="20000"/>
          </a:bodyPr>
          <a:lstStyle/>
          <a:p>
            <a:pPr marL="0" indent="0">
              <a:lnSpc>
                <a:spcPct val="150000"/>
              </a:lnSpc>
              <a:buNone/>
            </a:pPr>
            <a:r>
              <a:rPr lang="zh-CN" altLang="en-US" dirty="0"/>
              <a:t>定义了什么是好的解释：</a:t>
            </a:r>
            <a:endParaRPr lang="en-US" altLang="zh-CN" dirty="0"/>
          </a:p>
          <a:p>
            <a:pPr>
              <a:lnSpc>
                <a:spcPct val="150000"/>
              </a:lnSpc>
            </a:pPr>
            <a:r>
              <a:rPr lang="en-US" altLang="zh-CN" dirty="0"/>
              <a:t> An explanation should be easily interpretable</a:t>
            </a:r>
          </a:p>
          <a:p>
            <a:pPr>
              <a:lnSpc>
                <a:spcPct val="150000"/>
              </a:lnSpc>
            </a:pPr>
            <a:r>
              <a:rPr lang="en-US" altLang="zh-CN" dirty="0"/>
              <a:t>Explanations should be faithful, meaning they accurately explain the function of the black-box model</a:t>
            </a:r>
          </a:p>
          <a:p>
            <a:pPr marL="0" indent="0">
              <a:lnSpc>
                <a:spcPct val="150000"/>
              </a:lnSpc>
              <a:buNone/>
            </a:pPr>
            <a:r>
              <a:rPr lang="zh-CN" altLang="en-US" dirty="0"/>
              <a:t>本文解决：改良基于优化的可视化解释模型：</a:t>
            </a:r>
            <a:endParaRPr lang="en-US" altLang="zh-CN" dirty="0"/>
          </a:p>
          <a:p>
            <a:pPr>
              <a:lnSpc>
                <a:spcPct val="150000"/>
              </a:lnSpc>
            </a:pPr>
            <a:r>
              <a:rPr lang="en-US" altLang="zh-CN" dirty="0"/>
              <a:t>A major concern of optimization based visual explanation methods is adversarial evidence</a:t>
            </a:r>
          </a:p>
          <a:p>
            <a:pPr>
              <a:lnSpc>
                <a:spcPct val="150000"/>
              </a:lnSpc>
            </a:pPr>
            <a:r>
              <a:rPr lang="en-US" altLang="zh-CN" dirty="0"/>
              <a:t>New adversarial defense technique which selectively filters gradients in the optimization which would lead to adversarial evidence otherwise</a:t>
            </a:r>
          </a:p>
          <a:p>
            <a:endParaRPr lang="zh-CN" altLang="en-US" dirty="0"/>
          </a:p>
        </p:txBody>
      </p:sp>
    </p:spTree>
    <p:extLst>
      <p:ext uri="{BB962C8B-B14F-4D97-AF65-F5344CB8AC3E}">
        <p14:creationId xmlns:p14="http://schemas.microsoft.com/office/powerpoint/2010/main" val="282083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712A4-5088-4C79-B35F-1BA448B2D9F7}"/>
              </a:ext>
            </a:extLst>
          </p:cNvPr>
          <p:cNvSpPr>
            <a:spLocks noGrp="1"/>
          </p:cNvSpPr>
          <p:nvPr>
            <p:ph type="title"/>
          </p:nvPr>
        </p:nvSpPr>
        <p:spPr/>
        <p:txBody>
          <a:bodyPr>
            <a:normAutofit/>
          </a:bodyPr>
          <a:lstStyle/>
          <a:p>
            <a:r>
              <a:rPr lang="en-US" altLang="zh-CN" sz="4000" dirty="0"/>
              <a:t>Related Work</a:t>
            </a:r>
            <a:r>
              <a:rPr lang="zh-CN" altLang="en-US" sz="4000" dirty="0"/>
              <a:t>（亮点）</a:t>
            </a:r>
          </a:p>
        </p:txBody>
      </p:sp>
      <p:sp>
        <p:nvSpPr>
          <p:cNvPr id="3" name="内容占位符 2">
            <a:extLst>
              <a:ext uri="{FF2B5EF4-FFF2-40B4-BE49-F238E27FC236}">
                <a16:creationId xmlns:a16="http://schemas.microsoft.com/office/drawing/2014/main" id="{A5278ED1-30CF-4CA1-8692-B8F7C0E74382}"/>
              </a:ext>
            </a:extLst>
          </p:cNvPr>
          <p:cNvSpPr>
            <a:spLocks noGrp="1"/>
          </p:cNvSpPr>
          <p:nvPr>
            <p:ph idx="1"/>
          </p:nvPr>
        </p:nvSpPr>
        <p:spPr/>
        <p:txBody>
          <a:bodyPr>
            <a:normAutofit fontScale="85000" lnSpcReduction="10000"/>
          </a:bodyPr>
          <a:lstStyle/>
          <a:p>
            <a:pPr>
              <a:lnSpc>
                <a:spcPct val="150000"/>
              </a:lnSpc>
            </a:pPr>
            <a:r>
              <a:rPr lang="en-US" altLang="zh-CN" b="1" dirty="0"/>
              <a:t>Backpropagation Based Methods (BBM)</a:t>
            </a:r>
            <a:r>
              <a:rPr lang="zh-CN" altLang="en-US" dirty="0"/>
              <a:t>：</a:t>
            </a:r>
            <a:r>
              <a:rPr lang="en-US" altLang="zh-CN" dirty="0"/>
              <a:t> These methods generate an importance measure for each pixel by back-propagating an error signal to the image.</a:t>
            </a:r>
          </a:p>
          <a:p>
            <a:pPr>
              <a:lnSpc>
                <a:spcPct val="150000"/>
              </a:lnSpc>
            </a:pPr>
            <a:r>
              <a:rPr lang="en-US" altLang="zh-CN" b="1" dirty="0"/>
              <a:t>Activation Based Methods (ABM)</a:t>
            </a:r>
            <a:r>
              <a:rPr lang="zh-CN" altLang="en-US" b="1" dirty="0"/>
              <a:t>：</a:t>
            </a:r>
            <a:r>
              <a:rPr lang="en-US" altLang="zh-CN" dirty="0"/>
              <a:t> These approaches use a linear combination of activations from convolutional layers to form an explanation.</a:t>
            </a:r>
          </a:p>
          <a:p>
            <a:pPr>
              <a:lnSpc>
                <a:spcPct val="150000"/>
              </a:lnSpc>
            </a:pPr>
            <a:r>
              <a:rPr lang="en-US" altLang="zh-CN" b="1" dirty="0"/>
              <a:t>Perturbation Based Methods (PBM)</a:t>
            </a:r>
            <a:r>
              <a:rPr lang="zh-CN" altLang="en-US" b="1" dirty="0"/>
              <a:t>：</a:t>
            </a:r>
            <a:r>
              <a:rPr lang="en-US" altLang="zh-CN" b="1" dirty="0"/>
              <a:t> </a:t>
            </a:r>
            <a:r>
              <a:rPr lang="en-US" altLang="zh-CN" dirty="0"/>
              <a:t>Such approaches perturb the input and monitor the prediction of the model.</a:t>
            </a:r>
            <a:endParaRPr lang="zh-CN" altLang="en-US" dirty="0"/>
          </a:p>
        </p:txBody>
      </p:sp>
    </p:spTree>
    <p:extLst>
      <p:ext uri="{BB962C8B-B14F-4D97-AF65-F5344CB8AC3E}">
        <p14:creationId xmlns:p14="http://schemas.microsoft.com/office/powerpoint/2010/main" val="65002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AE96E-39A6-4348-85A9-A41ACF6F4D07}"/>
              </a:ext>
            </a:extLst>
          </p:cNvPr>
          <p:cNvSpPr>
            <a:spLocks noGrp="1"/>
          </p:cNvSpPr>
          <p:nvPr>
            <p:ph type="title"/>
          </p:nvPr>
        </p:nvSpPr>
        <p:spPr/>
        <p:txBody>
          <a:bodyPr>
            <a:normAutofit/>
          </a:bodyPr>
          <a:lstStyle/>
          <a:p>
            <a:r>
              <a:rPr lang="en-US" altLang="zh-CN" sz="4000" dirty="0"/>
              <a:t>Perturbation based Visual Explanations</a:t>
            </a:r>
            <a:endParaRPr lang="zh-CN" altLang="en-US" sz="4000" dirty="0"/>
          </a:p>
        </p:txBody>
      </p:sp>
      <p:sp>
        <p:nvSpPr>
          <p:cNvPr id="3" name="内容占位符 2">
            <a:extLst>
              <a:ext uri="{FF2B5EF4-FFF2-40B4-BE49-F238E27FC236}">
                <a16:creationId xmlns:a16="http://schemas.microsoft.com/office/drawing/2014/main" id="{2FEF258A-AA5B-4490-8282-DF854822D7D7}"/>
              </a:ext>
            </a:extLst>
          </p:cNvPr>
          <p:cNvSpPr>
            <a:spLocks noGrp="1"/>
          </p:cNvSpPr>
          <p:nvPr>
            <p:ph idx="1"/>
          </p:nvPr>
        </p:nvSpPr>
        <p:spPr/>
        <p:txBody>
          <a:bodyPr/>
          <a:lstStyle/>
          <a:p>
            <a:pPr marL="0" indent="0">
              <a:lnSpc>
                <a:spcPct val="150000"/>
              </a:lnSpc>
              <a:buNone/>
            </a:pPr>
            <a:r>
              <a:rPr lang="en-US" altLang="zh-CN" b="1" dirty="0"/>
              <a:t>Compute a perturbed version of the image</a:t>
            </a:r>
            <a:r>
              <a:rPr lang="zh-CN" altLang="en-US" b="1" dirty="0"/>
              <a:t>：</a:t>
            </a:r>
            <a:endParaRPr lang="en-US" altLang="zh-CN" b="1" dirty="0"/>
          </a:p>
          <a:p>
            <a:pPr>
              <a:lnSpc>
                <a:spcPct val="150000"/>
              </a:lnSpc>
            </a:pPr>
            <a:r>
              <a:rPr lang="en-US" altLang="zh-CN" b="1" dirty="0"/>
              <a:t>Explanation by Preservation: </a:t>
            </a:r>
            <a:r>
              <a:rPr lang="en-US" altLang="zh-CN" dirty="0"/>
              <a:t>The smallest region of the image which must be retained to preserve the original model output (i.e. minimal sufficient evidence).</a:t>
            </a:r>
          </a:p>
          <a:p>
            <a:pPr>
              <a:lnSpc>
                <a:spcPct val="150000"/>
              </a:lnSpc>
            </a:pPr>
            <a:r>
              <a:rPr lang="en-US" altLang="zh-CN" b="1" dirty="0"/>
              <a:t>Explanation by Deletion: </a:t>
            </a:r>
            <a:r>
              <a:rPr lang="en-US" altLang="zh-CN" dirty="0"/>
              <a:t>The smallest region of the image which must be deleted to change the model output.</a:t>
            </a:r>
            <a:endParaRPr lang="zh-CN" altLang="en-US" dirty="0"/>
          </a:p>
        </p:txBody>
      </p:sp>
    </p:spTree>
    <p:extLst>
      <p:ext uri="{BB962C8B-B14F-4D97-AF65-F5344CB8AC3E}">
        <p14:creationId xmlns:p14="http://schemas.microsoft.com/office/powerpoint/2010/main" val="291405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5BBC-8831-4674-9156-FAB686BFF242}"/>
              </a:ext>
            </a:extLst>
          </p:cNvPr>
          <p:cNvSpPr>
            <a:spLocks noGrp="1"/>
          </p:cNvSpPr>
          <p:nvPr>
            <p:ph type="title"/>
          </p:nvPr>
        </p:nvSpPr>
        <p:spPr/>
        <p:txBody>
          <a:bodyPr>
            <a:normAutofit/>
          </a:bodyPr>
          <a:lstStyle/>
          <a:p>
            <a:r>
              <a:rPr lang="en-US" altLang="zh-CN" sz="4000" dirty="0"/>
              <a:t>Perturbation based Visual Explanations</a:t>
            </a:r>
            <a:endParaRPr lang="zh-CN" altLang="en-US" sz="4000" dirty="0"/>
          </a:p>
        </p:txBody>
      </p:sp>
      <p:sp>
        <p:nvSpPr>
          <p:cNvPr id="3" name="内容占位符 2">
            <a:extLst>
              <a:ext uri="{FF2B5EF4-FFF2-40B4-BE49-F238E27FC236}">
                <a16:creationId xmlns:a16="http://schemas.microsoft.com/office/drawing/2014/main" id="{2902679D-3ECE-433A-B0E3-F205D2A96AE4}"/>
              </a:ext>
            </a:extLst>
          </p:cNvPr>
          <p:cNvSpPr>
            <a:spLocks noGrp="1"/>
          </p:cNvSpPr>
          <p:nvPr>
            <p:ph idx="1"/>
          </p:nvPr>
        </p:nvSpPr>
        <p:spPr/>
        <p:txBody>
          <a:bodyPr/>
          <a:lstStyle/>
          <a:p>
            <a:pPr>
              <a:lnSpc>
                <a:spcPct val="150000"/>
              </a:lnSpc>
            </a:pPr>
            <a:r>
              <a:rPr lang="en-US" altLang="zh-CN" dirty="0"/>
              <a:t>Explanation e of target class c</a:t>
            </a:r>
            <a:r>
              <a:rPr lang="zh-CN" altLang="en-US" dirty="0"/>
              <a:t> </a:t>
            </a:r>
            <a:r>
              <a:rPr lang="en-US" altLang="zh-CN" dirty="0"/>
              <a:t>is</a:t>
            </a:r>
            <a:r>
              <a:rPr lang="zh-CN" altLang="en-US" dirty="0"/>
              <a:t> </a:t>
            </a:r>
            <a:r>
              <a:rPr lang="en-US" altLang="zh-CN" dirty="0"/>
              <a:t>computed</a:t>
            </a:r>
            <a:r>
              <a:rPr lang="zh-CN" altLang="en-US" dirty="0"/>
              <a:t> </a:t>
            </a:r>
            <a:r>
              <a:rPr lang="en-US" altLang="zh-CN" dirty="0"/>
              <a:t> by removing either relevant (deletion) or irrelevant, not supporting c,  information (preservation) from the image.</a:t>
            </a:r>
          </a:p>
          <a:p>
            <a:pPr>
              <a:lnSpc>
                <a:spcPct val="150000"/>
              </a:lnSpc>
            </a:pPr>
            <a:r>
              <a:rPr lang="en-US" altLang="zh-CN" dirty="0"/>
              <a:t> Use an approximate removal operator -- Mask  based operator Φ, which computes a weighted average between the image x and a reference image r</a:t>
            </a:r>
          </a:p>
        </p:txBody>
      </p:sp>
      <p:pic>
        <p:nvPicPr>
          <p:cNvPr id="4" name="图片 3">
            <a:extLst>
              <a:ext uri="{FF2B5EF4-FFF2-40B4-BE49-F238E27FC236}">
                <a16:creationId xmlns:a16="http://schemas.microsoft.com/office/drawing/2014/main" id="{DF16CE85-0A0E-4FF1-966A-B8C913776C9F}"/>
              </a:ext>
            </a:extLst>
          </p:cNvPr>
          <p:cNvPicPr>
            <a:picLocks noChangeAspect="1"/>
          </p:cNvPicPr>
          <p:nvPr/>
        </p:nvPicPr>
        <p:blipFill>
          <a:blip r:embed="rId3"/>
          <a:stretch>
            <a:fillRect/>
          </a:stretch>
        </p:blipFill>
        <p:spPr>
          <a:xfrm>
            <a:off x="759893" y="5781675"/>
            <a:ext cx="9620250" cy="790575"/>
          </a:xfrm>
          <a:prstGeom prst="rect">
            <a:avLst/>
          </a:prstGeom>
        </p:spPr>
      </p:pic>
    </p:spTree>
    <p:extLst>
      <p:ext uri="{BB962C8B-B14F-4D97-AF65-F5344CB8AC3E}">
        <p14:creationId xmlns:p14="http://schemas.microsoft.com/office/powerpoint/2010/main" val="159329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C4B6A-2AAA-407C-9AE4-56E227FF8260}"/>
              </a:ext>
            </a:extLst>
          </p:cNvPr>
          <p:cNvSpPr>
            <a:spLocks noGrp="1"/>
          </p:cNvSpPr>
          <p:nvPr>
            <p:ph type="title"/>
          </p:nvPr>
        </p:nvSpPr>
        <p:spPr/>
        <p:txBody>
          <a:bodyPr>
            <a:normAutofit/>
          </a:bodyPr>
          <a:lstStyle/>
          <a:p>
            <a:r>
              <a:rPr lang="en-US" altLang="zh-CN" sz="4000" dirty="0"/>
              <a:t>Perturbation based Visual Explanations</a:t>
            </a:r>
            <a:endParaRPr lang="zh-CN" altLang="en-US" sz="4000" dirty="0"/>
          </a:p>
        </p:txBody>
      </p:sp>
      <p:sp>
        <p:nvSpPr>
          <p:cNvPr id="3" name="内容占位符 2">
            <a:extLst>
              <a:ext uri="{FF2B5EF4-FFF2-40B4-BE49-F238E27FC236}">
                <a16:creationId xmlns:a16="http://schemas.microsoft.com/office/drawing/2014/main" id="{8AC35283-8ADB-462B-B413-CDC4D4D418C2}"/>
              </a:ext>
            </a:extLst>
          </p:cNvPr>
          <p:cNvSpPr>
            <a:spLocks noGrp="1"/>
          </p:cNvSpPr>
          <p:nvPr>
            <p:ph idx="1"/>
          </p:nvPr>
        </p:nvSpPr>
        <p:spPr/>
        <p:txBody>
          <a:bodyPr/>
          <a:lstStyle/>
          <a:p>
            <a:pPr>
              <a:lnSpc>
                <a:spcPct val="150000"/>
              </a:lnSpc>
            </a:pPr>
            <a:r>
              <a:rPr lang="en-US" altLang="zh-CN" dirty="0"/>
              <a:t>Common choices for the reference image are constant values (e.g. zero), a blurred version of the original image, Gaussian noise, or sampled references of a generative mode</a:t>
            </a:r>
          </a:p>
          <a:p>
            <a:pPr>
              <a:lnSpc>
                <a:spcPct val="150000"/>
              </a:lnSpc>
            </a:pPr>
            <a:r>
              <a:rPr lang="en-US" altLang="zh-CN" dirty="0"/>
              <a:t>We take a zero image as reference</a:t>
            </a:r>
            <a:endParaRPr lang="zh-CN" altLang="en-US" dirty="0"/>
          </a:p>
        </p:txBody>
      </p:sp>
    </p:spTree>
    <p:extLst>
      <p:ext uri="{BB962C8B-B14F-4D97-AF65-F5344CB8AC3E}">
        <p14:creationId xmlns:p14="http://schemas.microsoft.com/office/powerpoint/2010/main" val="196474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0B9A2F-6878-4A84-A0E8-B661F3D9F1E7}"/>
              </a:ext>
            </a:extLst>
          </p:cNvPr>
          <p:cNvSpPr>
            <a:spLocks noGrp="1"/>
          </p:cNvSpPr>
          <p:nvPr>
            <p:ph idx="1"/>
          </p:nvPr>
        </p:nvSpPr>
        <p:spPr/>
        <p:txBody>
          <a:bodyPr/>
          <a:lstStyle/>
          <a:p>
            <a:pPr>
              <a:lnSpc>
                <a:spcPct val="150000"/>
              </a:lnSpc>
            </a:pPr>
            <a:r>
              <a:rPr lang="en-US" altLang="zh-CN" dirty="0"/>
              <a:t> A similarity metric                         is needed which measures the consistency of the model output generated by the explanation E and the output of the image X with respect to a target class C. </a:t>
            </a:r>
          </a:p>
          <a:p>
            <a:pPr>
              <a:lnSpc>
                <a:spcPct val="150000"/>
              </a:lnSpc>
            </a:pPr>
            <a:r>
              <a:rPr lang="en-US" altLang="zh-CN" dirty="0"/>
              <a:t>Typical choices for the metric are the cross-entropy with the class </a:t>
            </a:r>
            <a:r>
              <a:rPr lang="en-US" altLang="zh-CN" dirty="0" err="1"/>
              <a:t>cT</a:t>
            </a:r>
            <a:r>
              <a:rPr lang="en-US" altLang="zh-CN" dirty="0"/>
              <a:t> as a hard target  or the negative </a:t>
            </a:r>
            <a:r>
              <a:rPr lang="en-US" altLang="zh-CN" dirty="0" err="1"/>
              <a:t>softmax</a:t>
            </a:r>
            <a:r>
              <a:rPr lang="en-US" altLang="zh-CN" dirty="0"/>
              <a:t> score of the target class </a:t>
            </a:r>
            <a:r>
              <a:rPr lang="en-US" altLang="zh-CN" dirty="0" err="1"/>
              <a:t>cT</a:t>
            </a:r>
            <a:endParaRPr lang="zh-CN" altLang="en-US" dirty="0"/>
          </a:p>
        </p:txBody>
      </p:sp>
      <p:sp>
        <p:nvSpPr>
          <p:cNvPr id="4" name="标题 1">
            <a:extLst>
              <a:ext uri="{FF2B5EF4-FFF2-40B4-BE49-F238E27FC236}">
                <a16:creationId xmlns:a16="http://schemas.microsoft.com/office/drawing/2014/main" id="{71CD8791-2E29-4465-A86F-0730F656B823}"/>
              </a:ext>
            </a:extLst>
          </p:cNvPr>
          <p:cNvSpPr>
            <a:spLocks noGrp="1"/>
          </p:cNvSpPr>
          <p:nvPr>
            <p:ph type="title"/>
          </p:nvPr>
        </p:nvSpPr>
        <p:spPr>
          <a:xfrm>
            <a:off x="838200" y="365125"/>
            <a:ext cx="10515600" cy="1325563"/>
          </a:xfrm>
        </p:spPr>
        <p:txBody>
          <a:bodyPr>
            <a:normAutofit/>
          </a:bodyPr>
          <a:lstStyle/>
          <a:p>
            <a:r>
              <a:rPr lang="en-US" altLang="zh-CN" sz="4000" dirty="0"/>
              <a:t>Perturbation based Visual Explanations</a:t>
            </a:r>
            <a:endParaRPr lang="zh-CN" altLang="en-US" sz="4000" dirty="0"/>
          </a:p>
        </p:txBody>
      </p:sp>
      <p:pic>
        <p:nvPicPr>
          <p:cNvPr id="5" name="图片 4">
            <a:extLst>
              <a:ext uri="{FF2B5EF4-FFF2-40B4-BE49-F238E27FC236}">
                <a16:creationId xmlns:a16="http://schemas.microsoft.com/office/drawing/2014/main" id="{EAE5DAB5-2F2E-484E-9F88-A76E3202ED05}"/>
              </a:ext>
            </a:extLst>
          </p:cNvPr>
          <p:cNvPicPr>
            <a:picLocks noChangeAspect="1"/>
          </p:cNvPicPr>
          <p:nvPr/>
        </p:nvPicPr>
        <p:blipFill>
          <a:blip r:embed="rId3"/>
          <a:stretch>
            <a:fillRect/>
          </a:stretch>
        </p:blipFill>
        <p:spPr>
          <a:xfrm>
            <a:off x="4161919" y="2044110"/>
            <a:ext cx="2152650" cy="485775"/>
          </a:xfrm>
          <a:prstGeom prst="rect">
            <a:avLst/>
          </a:prstGeom>
        </p:spPr>
      </p:pic>
    </p:spTree>
    <p:extLst>
      <p:ext uri="{BB962C8B-B14F-4D97-AF65-F5344CB8AC3E}">
        <p14:creationId xmlns:p14="http://schemas.microsoft.com/office/powerpoint/2010/main" val="24393442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1383</Words>
  <Application>Microsoft Office PowerPoint</Application>
  <PresentationFormat>宽屏</PresentationFormat>
  <Paragraphs>138</Paragraphs>
  <Slides>23</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等线</vt:lpstr>
      <vt:lpstr>等线 Light</vt:lpstr>
      <vt:lpstr>Arial</vt:lpstr>
      <vt:lpstr>Office 主题​​</vt:lpstr>
      <vt:lpstr>PowerPoint 演示文稿</vt:lpstr>
      <vt:lpstr>Abstract</vt:lpstr>
      <vt:lpstr>PowerPoint 演示文稿</vt:lpstr>
      <vt:lpstr>Introduction</vt:lpstr>
      <vt:lpstr>Related Work（亮点）</vt:lpstr>
      <vt:lpstr>Perturbation based Visual Explanations</vt:lpstr>
      <vt:lpstr>Perturbation based Visual Explanations</vt:lpstr>
      <vt:lpstr>Perturbation based Visual Explanations</vt:lpstr>
      <vt:lpstr>Perturbation based Visual Explanations</vt:lpstr>
      <vt:lpstr>Perturbation based Visual Explanations</vt:lpstr>
      <vt:lpstr>Perturbation based Visual Explanations</vt:lpstr>
      <vt:lpstr>Perturbation based Visual Explanations</vt:lpstr>
      <vt:lpstr>Perturbation based Visual Explanations</vt:lpstr>
      <vt:lpstr>Defending against Adversarial Evidence</vt:lpstr>
      <vt:lpstr>Defending against Adversarial Evidence</vt:lpstr>
      <vt:lpstr>Defending against Adversarial Evidence</vt:lpstr>
      <vt:lpstr>Defending against Adversarial Evidence</vt:lpstr>
      <vt:lpstr>Defending against Adversarial Evidence</vt:lpstr>
      <vt:lpstr>Defending against Adversarial Evidence</vt:lpstr>
      <vt:lpstr>Qualitative Results</vt:lpstr>
      <vt:lpstr>Qualitative Results</vt:lpstr>
      <vt:lpstr> Quantitative Results</vt:lpstr>
      <vt:lpstr> Quantitative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沁怡</dc:creator>
  <cp:lastModifiedBy>余 沁怡</cp:lastModifiedBy>
  <cp:revision>26</cp:revision>
  <dcterms:created xsi:type="dcterms:W3CDTF">2019-11-01T14:41:35Z</dcterms:created>
  <dcterms:modified xsi:type="dcterms:W3CDTF">2019-11-02T07:04:20Z</dcterms:modified>
</cp:coreProperties>
</file>